
<file path=[Content_Types].xml><?xml version="1.0" encoding="utf-8"?>
<Types xmlns="http://schemas.openxmlformats.org/package/2006/content-types">
  <Default Extension="png" ContentType="image/png"/>
  <Default Extension="jpe" ContentType="image/jpe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0" r:id="rId6"/>
    <p:sldMasterId id="2147483758" r:id="rId7"/>
    <p:sldMasterId id="2147483779" r:id="rId8"/>
    <p:sldMasterId id="2147483807" r:id="rId9"/>
    <p:sldMasterId id="2147483835" r:id="rId10"/>
    <p:sldMasterId id="2147483853" r:id="rId11"/>
    <p:sldMasterId id="2147483894" r:id="rId12"/>
  </p:sldMasterIdLst>
  <p:notesMasterIdLst>
    <p:notesMasterId r:id="rId40"/>
  </p:notesMasterIdLst>
  <p:handoutMasterIdLst>
    <p:handoutMasterId r:id="rId41"/>
  </p:handoutMasterIdLst>
  <p:sldIdLst>
    <p:sldId id="778" r:id="rId13"/>
    <p:sldId id="813" r:id="rId14"/>
    <p:sldId id="779" r:id="rId15"/>
    <p:sldId id="819" r:id="rId16"/>
    <p:sldId id="816" r:id="rId17"/>
    <p:sldId id="814" r:id="rId18"/>
    <p:sldId id="815" r:id="rId19"/>
    <p:sldId id="817" r:id="rId20"/>
    <p:sldId id="818" r:id="rId21"/>
    <p:sldId id="820" r:id="rId22"/>
    <p:sldId id="790" r:id="rId23"/>
    <p:sldId id="821" r:id="rId24"/>
    <p:sldId id="788" r:id="rId25"/>
    <p:sldId id="822" r:id="rId26"/>
    <p:sldId id="823" r:id="rId27"/>
    <p:sldId id="824" r:id="rId28"/>
    <p:sldId id="825" r:id="rId29"/>
    <p:sldId id="830" r:id="rId30"/>
    <p:sldId id="831" r:id="rId31"/>
    <p:sldId id="826" r:id="rId32"/>
    <p:sldId id="832" r:id="rId33"/>
    <p:sldId id="833" r:id="rId34"/>
    <p:sldId id="827" r:id="rId35"/>
    <p:sldId id="828" r:id="rId36"/>
    <p:sldId id="835" r:id="rId37"/>
    <p:sldId id="836" r:id="rId38"/>
    <p:sldId id="834" r:id="rId39"/>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E1E"/>
    <a:srgbClr val="0000FF"/>
    <a:srgbClr val="F8F57B"/>
    <a:srgbClr val="FFFFFF"/>
    <a:srgbClr val="000000"/>
    <a:srgbClr val="429A16"/>
    <a:srgbClr val="59D01E"/>
    <a:srgbClr val="ACE58F"/>
    <a:srgbClr val="292929"/>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39" autoAdjust="0"/>
    <p:restoredTop sz="79525" autoAdjust="0"/>
  </p:normalViewPr>
  <p:slideViewPr>
    <p:cSldViewPr>
      <p:cViewPr varScale="1">
        <p:scale>
          <a:sx n="94" d="100"/>
          <a:sy n="94" d="100"/>
        </p:scale>
        <p:origin x="-684" y="-90"/>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100" d="100"/>
        <a:sy n="100" d="100"/>
      </p:scale>
      <p:origin x="0" y="0"/>
    </p:cViewPr>
  </p:notesTextViewPr>
  <p:sorterViewPr>
    <p:cViewPr>
      <p:scale>
        <a:sx n="54" d="100"/>
        <a:sy n="54" d="100"/>
      </p:scale>
      <p:origin x="0" y="0"/>
    </p:cViewPr>
  </p:sorterViewPr>
  <p:notesViewPr>
    <p:cSldViewPr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DA9701-0E4F-43E1-8A9B-FEC8CA231617}" type="doc">
      <dgm:prSet loTypeId="urn:microsoft.com/office/officeart/2005/8/layout/cycle8" loCatId="cycle" qsTypeId="urn:microsoft.com/office/officeart/2005/8/quickstyle/simple1" qsCatId="simple" csTypeId="urn:microsoft.com/office/officeart/2005/8/colors/accent0_3" csCatId="mainScheme" phldr="1"/>
      <dgm:spPr/>
    </dgm:pt>
    <dgm:pt modelId="{187957B5-0E8B-44C8-88A9-18F49E3A1159}">
      <dgm:prSet phldrT="[文本]"/>
      <dgm:spPr/>
      <dgm:t>
        <a:bodyPr/>
        <a:lstStyle/>
        <a:p>
          <a:r>
            <a:rPr lang="en-US" altLang="zh-CN" dirty="0" smtClean="0"/>
            <a:t>Delivery &amp; Feedback</a:t>
          </a:r>
          <a:endParaRPr lang="zh-CN" altLang="en-US" dirty="0"/>
        </a:p>
      </dgm:t>
    </dgm:pt>
    <dgm:pt modelId="{4752CB66-DC02-48FF-A160-9B6385524E1F}" type="parTrans" cxnId="{761BA3F0-0367-45E0-8AFC-A31AF4216964}">
      <dgm:prSet/>
      <dgm:spPr/>
      <dgm:t>
        <a:bodyPr/>
        <a:lstStyle/>
        <a:p>
          <a:endParaRPr lang="zh-CN" altLang="en-US"/>
        </a:p>
      </dgm:t>
    </dgm:pt>
    <dgm:pt modelId="{832146A0-F19E-4A6D-B26F-4B750D91602E}" type="sibTrans" cxnId="{761BA3F0-0367-45E0-8AFC-A31AF4216964}">
      <dgm:prSet/>
      <dgm:spPr/>
      <dgm:t>
        <a:bodyPr/>
        <a:lstStyle/>
        <a:p>
          <a:endParaRPr lang="zh-CN" altLang="en-US"/>
        </a:p>
      </dgm:t>
    </dgm:pt>
    <dgm:pt modelId="{DBFFCB3C-EB54-47D0-9FBD-9768B80F7046}">
      <dgm:prSet phldrT="[文本]"/>
      <dgm:spPr/>
      <dgm:t>
        <a:bodyPr/>
        <a:lstStyle/>
        <a:p>
          <a:r>
            <a:rPr lang="en-US" altLang="zh-CN" dirty="0" smtClean="0"/>
            <a:t>Iteration </a:t>
          </a:r>
        </a:p>
        <a:p>
          <a:r>
            <a:rPr lang="en-US" altLang="zh-CN" dirty="0" smtClean="0"/>
            <a:t>Planning</a:t>
          </a:r>
          <a:endParaRPr lang="zh-CN" altLang="en-US" dirty="0"/>
        </a:p>
      </dgm:t>
    </dgm:pt>
    <dgm:pt modelId="{134B0E61-C81D-41C1-89E6-FD6A672A1899}" type="parTrans" cxnId="{84A4DFFA-F915-4F97-B1F2-6EA21A984ECD}">
      <dgm:prSet/>
      <dgm:spPr/>
      <dgm:t>
        <a:bodyPr/>
        <a:lstStyle/>
        <a:p>
          <a:endParaRPr lang="zh-CN" altLang="en-US"/>
        </a:p>
      </dgm:t>
    </dgm:pt>
    <dgm:pt modelId="{287F1469-39A9-43C0-A8C7-1402AE3FDBAB}" type="sibTrans" cxnId="{84A4DFFA-F915-4F97-B1F2-6EA21A984ECD}">
      <dgm:prSet/>
      <dgm:spPr/>
      <dgm:t>
        <a:bodyPr/>
        <a:lstStyle/>
        <a:p>
          <a:endParaRPr lang="zh-CN" altLang="en-US"/>
        </a:p>
      </dgm:t>
    </dgm:pt>
    <dgm:pt modelId="{25647947-1C67-4D36-8138-58969FC56983}">
      <dgm:prSet phldrT="[文本]"/>
      <dgm:spPr/>
      <dgm:t>
        <a:bodyPr/>
        <a:lstStyle/>
        <a:p>
          <a:r>
            <a:rPr lang="en-US" altLang="zh-CN" dirty="0" smtClean="0"/>
            <a:t>Implementation</a:t>
          </a:r>
          <a:endParaRPr lang="zh-CN" altLang="en-US" dirty="0"/>
        </a:p>
      </dgm:t>
    </dgm:pt>
    <dgm:pt modelId="{D9FA6414-4025-492E-9826-AFCBEE2DBADC}" type="parTrans" cxnId="{5A01A0E6-41CC-4F30-86A5-ECF948FEA9DB}">
      <dgm:prSet/>
      <dgm:spPr/>
      <dgm:t>
        <a:bodyPr/>
        <a:lstStyle/>
        <a:p>
          <a:endParaRPr lang="zh-CN" altLang="en-US"/>
        </a:p>
      </dgm:t>
    </dgm:pt>
    <dgm:pt modelId="{CB9323B2-069A-4149-B94D-CD9A529D239E}" type="sibTrans" cxnId="{5A01A0E6-41CC-4F30-86A5-ECF948FEA9DB}">
      <dgm:prSet/>
      <dgm:spPr/>
      <dgm:t>
        <a:bodyPr/>
        <a:lstStyle/>
        <a:p>
          <a:endParaRPr lang="zh-CN" altLang="en-US"/>
        </a:p>
      </dgm:t>
    </dgm:pt>
    <dgm:pt modelId="{0529676F-0438-4CAA-80AF-F214F3A98FAF}" type="pres">
      <dgm:prSet presAssocID="{24DA9701-0E4F-43E1-8A9B-FEC8CA231617}" presName="compositeShape" presStyleCnt="0">
        <dgm:presLayoutVars>
          <dgm:chMax val="7"/>
          <dgm:dir/>
          <dgm:resizeHandles val="exact"/>
        </dgm:presLayoutVars>
      </dgm:prSet>
      <dgm:spPr/>
    </dgm:pt>
    <dgm:pt modelId="{6101607D-F455-4DBE-80F7-F119643029F8}" type="pres">
      <dgm:prSet presAssocID="{24DA9701-0E4F-43E1-8A9B-FEC8CA231617}" presName="wedge1" presStyleLbl="node1" presStyleIdx="0" presStyleCnt="3"/>
      <dgm:spPr/>
      <dgm:t>
        <a:bodyPr/>
        <a:lstStyle/>
        <a:p>
          <a:endParaRPr lang="zh-CN" altLang="en-US"/>
        </a:p>
      </dgm:t>
    </dgm:pt>
    <dgm:pt modelId="{384F7A99-438C-4F0A-81B6-6F5D91F326E5}" type="pres">
      <dgm:prSet presAssocID="{24DA9701-0E4F-43E1-8A9B-FEC8CA231617}" presName="dummy1a" presStyleCnt="0"/>
      <dgm:spPr/>
    </dgm:pt>
    <dgm:pt modelId="{DE758B5D-6211-43CA-8AED-FFD2B273AB38}" type="pres">
      <dgm:prSet presAssocID="{24DA9701-0E4F-43E1-8A9B-FEC8CA231617}" presName="dummy1b" presStyleCnt="0"/>
      <dgm:spPr/>
    </dgm:pt>
    <dgm:pt modelId="{2CC82472-12A6-4FEF-8C76-6C70586BCF94}" type="pres">
      <dgm:prSet presAssocID="{24DA9701-0E4F-43E1-8A9B-FEC8CA231617}" presName="wedge1Tx" presStyleLbl="node1" presStyleIdx="0" presStyleCnt="3">
        <dgm:presLayoutVars>
          <dgm:chMax val="0"/>
          <dgm:chPref val="0"/>
          <dgm:bulletEnabled val="1"/>
        </dgm:presLayoutVars>
      </dgm:prSet>
      <dgm:spPr/>
      <dgm:t>
        <a:bodyPr/>
        <a:lstStyle/>
        <a:p>
          <a:endParaRPr lang="zh-CN" altLang="en-US"/>
        </a:p>
      </dgm:t>
    </dgm:pt>
    <dgm:pt modelId="{7ABD60EE-596C-4A89-B13E-4C6742E8BF0B}" type="pres">
      <dgm:prSet presAssocID="{24DA9701-0E4F-43E1-8A9B-FEC8CA231617}" presName="wedge2" presStyleLbl="node1" presStyleIdx="1" presStyleCnt="3"/>
      <dgm:spPr/>
      <dgm:t>
        <a:bodyPr/>
        <a:lstStyle/>
        <a:p>
          <a:endParaRPr lang="zh-CN" altLang="en-US"/>
        </a:p>
      </dgm:t>
    </dgm:pt>
    <dgm:pt modelId="{DC5B23E0-495B-4B13-8701-0EDD7D721010}" type="pres">
      <dgm:prSet presAssocID="{24DA9701-0E4F-43E1-8A9B-FEC8CA231617}" presName="dummy2a" presStyleCnt="0"/>
      <dgm:spPr/>
    </dgm:pt>
    <dgm:pt modelId="{B015E9C6-200A-4676-B44B-724956869E83}" type="pres">
      <dgm:prSet presAssocID="{24DA9701-0E4F-43E1-8A9B-FEC8CA231617}" presName="dummy2b" presStyleCnt="0"/>
      <dgm:spPr/>
    </dgm:pt>
    <dgm:pt modelId="{19E9F403-B9F1-407A-BB02-FF99ECBF749D}" type="pres">
      <dgm:prSet presAssocID="{24DA9701-0E4F-43E1-8A9B-FEC8CA231617}" presName="wedge2Tx" presStyleLbl="node1" presStyleIdx="1" presStyleCnt="3">
        <dgm:presLayoutVars>
          <dgm:chMax val="0"/>
          <dgm:chPref val="0"/>
          <dgm:bulletEnabled val="1"/>
        </dgm:presLayoutVars>
      </dgm:prSet>
      <dgm:spPr/>
      <dgm:t>
        <a:bodyPr/>
        <a:lstStyle/>
        <a:p>
          <a:endParaRPr lang="zh-CN" altLang="en-US"/>
        </a:p>
      </dgm:t>
    </dgm:pt>
    <dgm:pt modelId="{9F5FCC56-5C04-42FB-88CE-19066E18AB2B}" type="pres">
      <dgm:prSet presAssocID="{24DA9701-0E4F-43E1-8A9B-FEC8CA231617}" presName="wedge3" presStyleLbl="node1" presStyleIdx="2" presStyleCnt="3"/>
      <dgm:spPr/>
      <dgm:t>
        <a:bodyPr/>
        <a:lstStyle/>
        <a:p>
          <a:endParaRPr lang="zh-CN" altLang="en-US"/>
        </a:p>
      </dgm:t>
    </dgm:pt>
    <dgm:pt modelId="{DCC70804-9091-4F90-AA17-C71522F0227B}" type="pres">
      <dgm:prSet presAssocID="{24DA9701-0E4F-43E1-8A9B-FEC8CA231617}" presName="dummy3a" presStyleCnt="0"/>
      <dgm:spPr/>
    </dgm:pt>
    <dgm:pt modelId="{502690C8-BF23-408F-8FC6-6B2D56E2B495}" type="pres">
      <dgm:prSet presAssocID="{24DA9701-0E4F-43E1-8A9B-FEC8CA231617}" presName="dummy3b" presStyleCnt="0"/>
      <dgm:spPr/>
    </dgm:pt>
    <dgm:pt modelId="{4ECA611D-80DD-4634-8B32-EE8A560E4A19}" type="pres">
      <dgm:prSet presAssocID="{24DA9701-0E4F-43E1-8A9B-FEC8CA231617}" presName="wedge3Tx" presStyleLbl="node1" presStyleIdx="2" presStyleCnt="3">
        <dgm:presLayoutVars>
          <dgm:chMax val="0"/>
          <dgm:chPref val="0"/>
          <dgm:bulletEnabled val="1"/>
        </dgm:presLayoutVars>
      </dgm:prSet>
      <dgm:spPr/>
      <dgm:t>
        <a:bodyPr/>
        <a:lstStyle/>
        <a:p>
          <a:endParaRPr lang="zh-CN" altLang="en-US"/>
        </a:p>
      </dgm:t>
    </dgm:pt>
    <dgm:pt modelId="{FE6C8028-EEB2-4623-B5AB-AE86018E712C}" type="pres">
      <dgm:prSet presAssocID="{832146A0-F19E-4A6D-B26F-4B750D91602E}" presName="arrowWedge1" presStyleLbl="fgSibTrans2D1" presStyleIdx="0" presStyleCnt="3"/>
      <dgm:spPr/>
    </dgm:pt>
    <dgm:pt modelId="{9C66C1F7-3102-4B6B-A57D-4007DD99FAD6}" type="pres">
      <dgm:prSet presAssocID="{287F1469-39A9-43C0-A8C7-1402AE3FDBAB}" presName="arrowWedge2" presStyleLbl="fgSibTrans2D1" presStyleIdx="1" presStyleCnt="3"/>
      <dgm:spPr/>
    </dgm:pt>
    <dgm:pt modelId="{050703C1-F8B9-41DB-B95C-54F069EA2B1C}" type="pres">
      <dgm:prSet presAssocID="{CB9323B2-069A-4149-B94D-CD9A529D239E}" presName="arrowWedge3" presStyleLbl="fgSibTrans2D1" presStyleIdx="2" presStyleCnt="3"/>
      <dgm:spPr/>
    </dgm:pt>
  </dgm:ptLst>
  <dgm:cxnLst>
    <dgm:cxn modelId="{94DE87E3-1348-4F9A-A876-E4B578EADC25}" type="presOf" srcId="{DBFFCB3C-EB54-47D0-9FBD-9768B80F7046}" destId="{7ABD60EE-596C-4A89-B13E-4C6742E8BF0B}" srcOrd="0" destOrd="0" presId="urn:microsoft.com/office/officeart/2005/8/layout/cycle8"/>
    <dgm:cxn modelId="{84A4DFFA-F915-4F97-B1F2-6EA21A984ECD}" srcId="{24DA9701-0E4F-43E1-8A9B-FEC8CA231617}" destId="{DBFFCB3C-EB54-47D0-9FBD-9768B80F7046}" srcOrd="1" destOrd="0" parTransId="{134B0E61-C81D-41C1-89E6-FD6A672A1899}" sibTransId="{287F1469-39A9-43C0-A8C7-1402AE3FDBAB}"/>
    <dgm:cxn modelId="{5A01A0E6-41CC-4F30-86A5-ECF948FEA9DB}" srcId="{24DA9701-0E4F-43E1-8A9B-FEC8CA231617}" destId="{25647947-1C67-4D36-8138-58969FC56983}" srcOrd="2" destOrd="0" parTransId="{D9FA6414-4025-492E-9826-AFCBEE2DBADC}" sibTransId="{CB9323B2-069A-4149-B94D-CD9A529D239E}"/>
    <dgm:cxn modelId="{44120D26-8499-46B6-A097-EF43F3C8611E}" type="presOf" srcId="{DBFFCB3C-EB54-47D0-9FBD-9768B80F7046}" destId="{19E9F403-B9F1-407A-BB02-FF99ECBF749D}" srcOrd="1" destOrd="0" presId="urn:microsoft.com/office/officeart/2005/8/layout/cycle8"/>
    <dgm:cxn modelId="{0B3108E0-A5F7-4451-AA62-5D688129312F}" type="presOf" srcId="{25647947-1C67-4D36-8138-58969FC56983}" destId="{9F5FCC56-5C04-42FB-88CE-19066E18AB2B}" srcOrd="0" destOrd="0" presId="urn:microsoft.com/office/officeart/2005/8/layout/cycle8"/>
    <dgm:cxn modelId="{78E9644B-B5D4-433F-B895-AFCDC71ED561}" type="presOf" srcId="{187957B5-0E8B-44C8-88A9-18F49E3A1159}" destId="{2CC82472-12A6-4FEF-8C76-6C70586BCF94}" srcOrd="1" destOrd="0" presId="urn:microsoft.com/office/officeart/2005/8/layout/cycle8"/>
    <dgm:cxn modelId="{761BA3F0-0367-45E0-8AFC-A31AF4216964}" srcId="{24DA9701-0E4F-43E1-8A9B-FEC8CA231617}" destId="{187957B5-0E8B-44C8-88A9-18F49E3A1159}" srcOrd="0" destOrd="0" parTransId="{4752CB66-DC02-48FF-A160-9B6385524E1F}" sibTransId="{832146A0-F19E-4A6D-B26F-4B750D91602E}"/>
    <dgm:cxn modelId="{AB602D26-9927-4CB8-B81C-6909AA0E05BA}" type="presOf" srcId="{24DA9701-0E4F-43E1-8A9B-FEC8CA231617}" destId="{0529676F-0438-4CAA-80AF-F214F3A98FAF}" srcOrd="0" destOrd="0" presId="urn:microsoft.com/office/officeart/2005/8/layout/cycle8"/>
    <dgm:cxn modelId="{9B8F1CCD-7272-4D8E-805D-5EF582A5A024}" type="presOf" srcId="{187957B5-0E8B-44C8-88A9-18F49E3A1159}" destId="{6101607D-F455-4DBE-80F7-F119643029F8}" srcOrd="0" destOrd="0" presId="urn:microsoft.com/office/officeart/2005/8/layout/cycle8"/>
    <dgm:cxn modelId="{5AF34207-9C5B-4726-91AD-6700FD05F025}" type="presOf" srcId="{25647947-1C67-4D36-8138-58969FC56983}" destId="{4ECA611D-80DD-4634-8B32-EE8A560E4A19}" srcOrd="1" destOrd="0" presId="urn:microsoft.com/office/officeart/2005/8/layout/cycle8"/>
    <dgm:cxn modelId="{95648C82-12A2-4AF6-94F3-1C2FF3F1F423}" type="presParOf" srcId="{0529676F-0438-4CAA-80AF-F214F3A98FAF}" destId="{6101607D-F455-4DBE-80F7-F119643029F8}" srcOrd="0" destOrd="0" presId="urn:microsoft.com/office/officeart/2005/8/layout/cycle8"/>
    <dgm:cxn modelId="{444DAA76-1B34-48C5-8D23-CA5411FACF0A}" type="presParOf" srcId="{0529676F-0438-4CAA-80AF-F214F3A98FAF}" destId="{384F7A99-438C-4F0A-81B6-6F5D91F326E5}" srcOrd="1" destOrd="0" presId="urn:microsoft.com/office/officeart/2005/8/layout/cycle8"/>
    <dgm:cxn modelId="{B709613F-89F9-4FD2-A44C-194E5CDEDA80}" type="presParOf" srcId="{0529676F-0438-4CAA-80AF-F214F3A98FAF}" destId="{DE758B5D-6211-43CA-8AED-FFD2B273AB38}" srcOrd="2" destOrd="0" presId="urn:microsoft.com/office/officeart/2005/8/layout/cycle8"/>
    <dgm:cxn modelId="{E9A1CA01-9270-4011-8423-FDF1719A730B}" type="presParOf" srcId="{0529676F-0438-4CAA-80AF-F214F3A98FAF}" destId="{2CC82472-12A6-4FEF-8C76-6C70586BCF94}" srcOrd="3" destOrd="0" presId="urn:microsoft.com/office/officeart/2005/8/layout/cycle8"/>
    <dgm:cxn modelId="{1F953AFA-D307-44FB-8114-27DBA2A6D9E8}" type="presParOf" srcId="{0529676F-0438-4CAA-80AF-F214F3A98FAF}" destId="{7ABD60EE-596C-4A89-B13E-4C6742E8BF0B}" srcOrd="4" destOrd="0" presId="urn:microsoft.com/office/officeart/2005/8/layout/cycle8"/>
    <dgm:cxn modelId="{EB88AD18-9176-4110-A2F1-A8310E53310F}" type="presParOf" srcId="{0529676F-0438-4CAA-80AF-F214F3A98FAF}" destId="{DC5B23E0-495B-4B13-8701-0EDD7D721010}" srcOrd="5" destOrd="0" presId="urn:microsoft.com/office/officeart/2005/8/layout/cycle8"/>
    <dgm:cxn modelId="{8ED19622-8238-4958-ABA9-1EE5A23565FB}" type="presParOf" srcId="{0529676F-0438-4CAA-80AF-F214F3A98FAF}" destId="{B015E9C6-200A-4676-B44B-724956869E83}" srcOrd="6" destOrd="0" presId="urn:microsoft.com/office/officeart/2005/8/layout/cycle8"/>
    <dgm:cxn modelId="{96DE2DC1-CA2F-49AF-B034-AD43BD88C1D5}" type="presParOf" srcId="{0529676F-0438-4CAA-80AF-F214F3A98FAF}" destId="{19E9F403-B9F1-407A-BB02-FF99ECBF749D}" srcOrd="7" destOrd="0" presId="urn:microsoft.com/office/officeart/2005/8/layout/cycle8"/>
    <dgm:cxn modelId="{2567F9D7-AE4F-4CA6-83B5-D69906C1982B}" type="presParOf" srcId="{0529676F-0438-4CAA-80AF-F214F3A98FAF}" destId="{9F5FCC56-5C04-42FB-88CE-19066E18AB2B}" srcOrd="8" destOrd="0" presId="urn:microsoft.com/office/officeart/2005/8/layout/cycle8"/>
    <dgm:cxn modelId="{06C21CAC-9980-4D24-BCA5-5F84E18CFFA0}" type="presParOf" srcId="{0529676F-0438-4CAA-80AF-F214F3A98FAF}" destId="{DCC70804-9091-4F90-AA17-C71522F0227B}" srcOrd="9" destOrd="0" presId="urn:microsoft.com/office/officeart/2005/8/layout/cycle8"/>
    <dgm:cxn modelId="{22135E6D-AF4B-44D6-BAD5-C730FF05A850}" type="presParOf" srcId="{0529676F-0438-4CAA-80AF-F214F3A98FAF}" destId="{502690C8-BF23-408F-8FC6-6B2D56E2B495}" srcOrd="10" destOrd="0" presId="urn:microsoft.com/office/officeart/2005/8/layout/cycle8"/>
    <dgm:cxn modelId="{5716BC0B-EE61-47A4-A2D7-C7E90AA86EF3}" type="presParOf" srcId="{0529676F-0438-4CAA-80AF-F214F3A98FAF}" destId="{4ECA611D-80DD-4634-8B32-EE8A560E4A19}" srcOrd="11" destOrd="0" presId="urn:microsoft.com/office/officeart/2005/8/layout/cycle8"/>
    <dgm:cxn modelId="{0FBD3DD9-C785-497A-96BD-7241833E007C}" type="presParOf" srcId="{0529676F-0438-4CAA-80AF-F214F3A98FAF}" destId="{FE6C8028-EEB2-4623-B5AB-AE86018E712C}" srcOrd="12" destOrd="0" presId="urn:microsoft.com/office/officeart/2005/8/layout/cycle8"/>
    <dgm:cxn modelId="{4A02C9FD-B029-4250-A14C-05EDAB30EBD4}" type="presParOf" srcId="{0529676F-0438-4CAA-80AF-F214F3A98FAF}" destId="{9C66C1F7-3102-4B6B-A57D-4007DD99FAD6}" srcOrd="13" destOrd="0" presId="urn:microsoft.com/office/officeart/2005/8/layout/cycle8"/>
    <dgm:cxn modelId="{6E4DC058-8518-45EA-8454-6EE3C2AA48F6}" type="presParOf" srcId="{0529676F-0438-4CAA-80AF-F214F3A98FAF}" destId="{050703C1-F8B9-41DB-B95C-54F069EA2B1C}"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3AEC0A-8392-4750-94D1-A17AFF672C8F}" type="doc">
      <dgm:prSet loTypeId="urn:microsoft.com/office/officeart/2011/layout/CircleProcess" loCatId="process" qsTypeId="urn:microsoft.com/office/officeart/2005/8/quickstyle/simple1" qsCatId="simple" csTypeId="urn:microsoft.com/office/officeart/2005/8/colors/accent0_3" csCatId="mainScheme" phldr="1"/>
      <dgm:spPr/>
      <dgm:t>
        <a:bodyPr/>
        <a:lstStyle/>
        <a:p>
          <a:endParaRPr lang="zh-CN" altLang="en-US"/>
        </a:p>
      </dgm:t>
    </dgm:pt>
    <dgm:pt modelId="{902996D2-9167-44BD-ABED-8308B3D57BE2}">
      <dgm:prSet phldrT="[文本]" custT="1"/>
      <dgm:spPr/>
      <dgm:t>
        <a:bodyPr/>
        <a:lstStyle/>
        <a:p>
          <a:r>
            <a:rPr lang="en-US" altLang="zh-CN" sz="1600" dirty="0" smtClean="0"/>
            <a:t>Pre-processing</a:t>
          </a:r>
          <a:endParaRPr lang="zh-CN" altLang="en-US" sz="1600" dirty="0"/>
        </a:p>
      </dgm:t>
    </dgm:pt>
    <dgm:pt modelId="{FF4AB7AD-B8B0-40FA-92A0-C6D3AB2240EE}" type="parTrans" cxnId="{CF70A384-3142-47A4-87C6-550D68E45A97}">
      <dgm:prSet/>
      <dgm:spPr/>
      <dgm:t>
        <a:bodyPr/>
        <a:lstStyle/>
        <a:p>
          <a:endParaRPr lang="zh-CN" altLang="en-US"/>
        </a:p>
      </dgm:t>
    </dgm:pt>
    <dgm:pt modelId="{3C3A648A-D91E-41F3-B871-2BDE0C11C948}" type="sibTrans" cxnId="{CF70A384-3142-47A4-87C6-550D68E45A97}">
      <dgm:prSet/>
      <dgm:spPr/>
      <dgm:t>
        <a:bodyPr/>
        <a:lstStyle/>
        <a:p>
          <a:endParaRPr lang="zh-CN" altLang="en-US"/>
        </a:p>
      </dgm:t>
    </dgm:pt>
    <dgm:pt modelId="{80BE0E13-05B7-4C42-97C5-C6A025861FD4}">
      <dgm:prSet phldrT="[文本]" custT="1"/>
      <dgm:spPr/>
      <dgm:t>
        <a:bodyPr/>
        <a:lstStyle/>
        <a:p>
          <a:r>
            <a:rPr lang="en-US" altLang="zh-CN" sz="1600" dirty="0" smtClean="0"/>
            <a:t> Ranking</a:t>
          </a:r>
          <a:endParaRPr lang="zh-CN" altLang="en-US" sz="1600" dirty="0"/>
        </a:p>
      </dgm:t>
    </dgm:pt>
    <dgm:pt modelId="{82416614-1363-45C8-8D10-35729EB64209}" type="parTrans" cxnId="{DB3FD738-B263-4B68-A362-A2CE73E5C061}">
      <dgm:prSet/>
      <dgm:spPr/>
      <dgm:t>
        <a:bodyPr/>
        <a:lstStyle/>
        <a:p>
          <a:endParaRPr lang="zh-CN" altLang="en-US"/>
        </a:p>
      </dgm:t>
    </dgm:pt>
    <dgm:pt modelId="{67EC1478-808F-454B-A33E-C9969C005555}" type="sibTrans" cxnId="{DB3FD738-B263-4B68-A362-A2CE73E5C061}">
      <dgm:prSet/>
      <dgm:spPr/>
      <dgm:t>
        <a:bodyPr/>
        <a:lstStyle/>
        <a:p>
          <a:endParaRPr lang="zh-CN" altLang="en-US"/>
        </a:p>
      </dgm:t>
    </dgm:pt>
    <dgm:pt modelId="{9B1563A9-380C-4936-B935-8FD7FD6C95D6}">
      <dgm:prSet phldrT="[文本]" custT="1"/>
      <dgm:spPr/>
      <dgm:t>
        <a:bodyPr/>
        <a:lstStyle/>
        <a:p>
          <a:r>
            <a:rPr lang="en-US" altLang="zh-CN" sz="1600" dirty="0" smtClean="0"/>
            <a:t>  Visualization</a:t>
          </a:r>
          <a:endParaRPr lang="zh-CN" altLang="en-US" sz="1600" dirty="0"/>
        </a:p>
      </dgm:t>
    </dgm:pt>
    <dgm:pt modelId="{3707B4E5-B196-4ED4-8E51-9746BA5ADC5C}" type="parTrans" cxnId="{880B8ECC-7249-4D87-958B-B4F0551E1D0E}">
      <dgm:prSet/>
      <dgm:spPr/>
      <dgm:t>
        <a:bodyPr/>
        <a:lstStyle/>
        <a:p>
          <a:endParaRPr lang="zh-CN" altLang="en-US"/>
        </a:p>
      </dgm:t>
    </dgm:pt>
    <dgm:pt modelId="{9148F805-2E04-470E-8CFC-02860819457A}" type="sibTrans" cxnId="{880B8ECC-7249-4D87-958B-B4F0551E1D0E}">
      <dgm:prSet/>
      <dgm:spPr/>
      <dgm:t>
        <a:bodyPr/>
        <a:lstStyle/>
        <a:p>
          <a:endParaRPr lang="zh-CN" altLang="en-US"/>
        </a:p>
      </dgm:t>
    </dgm:pt>
    <dgm:pt modelId="{6EF265AD-6557-4570-9C12-F94F9BA90965}">
      <dgm:prSet custT="1"/>
      <dgm:spPr/>
      <dgm:t>
        <a:bodyPr/>
        <a:lstStyle/>
        <a:p>
          <a:r>
            <a:rPr lang="en-US" altLang="zh-CN" sz="1600" dirty="0" smtClean="0"/>
            <a:t>Filtering</a:t>
          </a:r>
          <a:endParaRPr lang="zh-CN" altLang="en-US" sz="1600" dirty="0"/>
        </a:p>
      </dgm:t>
    </dgm:pt>
    <dgm:pt modelId="{0E0537D2-4933-454C-935E-D19CD067DE7F}" type="parTrans" cxnId="{D4CFF2ED-4592-41AA-BF84-604FBDA9F629}">
      <dgm:prSet/>
      <dgm:spPr/>
      <dgm:t>
        <a:bodyPr/>
        <a:lstStyle/>
        <a:p>
          <a:endParaRPr lang="zh-CN" altLang="en-US"/>
        </a:p>
      </dgm:t>
    </dgm:pt>
    <dgm:pt modelId="{9999A56D-7748-4C10-B0CE-06B709641039}" type="sibTrans" cxnId="{D4CFF2ED-4592-41AA-BF84-604FBDA9F629}">
      <dgm:prSet/>
      <dgm:spPr/>
      <dgm:t>
        <a:bodyPr/>
        <a:lstStyle/>
        <a:p>
          <a:endParaRPr lang="zh-CN" altLang="en-US"/>
        </a:p>
      </dgm:t>
    </dgm:pt>
    <dgm:pt modelId="{56B47C39-669F-4570-99E9-1FCB7941DC1D}">
      <dgm:prSet custT="1"/>
      <dgm:spPr/>
      <dgm:t>
        <a:bodyPr/>
        <a:lstStyle/>
        <a:p>
          <a:r>
            <a:rPr lang="en-US" altLang="zh-CN" sz="1600" dirty="0" smtClean="0"/>
            <a:t>Grouping</a:t>
          </a:r>
          <a:endParaRPr lang="zh-CN" altLang="en-US" sz="1600" dirty="0"/>
        </a:p>
      </dgm:t>
    </dgm:pt>
    <dgm:pt modelId="{518870DF-B115-4B8E-819B-7D6F232B9C93}" type="parTrans" cxnId="{8099E150-12F6-41CE-905C-5A24B36B9804}">
      <dgm:prSet/>
      <dgm:spPr/>
      <dgm:t>
        <a:bodyPr/>
        <a:lstStyle/>
        <a:p>
          <a:endParaRPr lang="zh-CN" altLang="en-US"/>
        </a:p>
      </dgm:t>
    </dgm:pt>
    <dgm:pt modelId="{9F78345D-2A1D-459F-9A77-D64866A6027F}" type="sibTrans" cxnId="{8099E150-12F6-41CE-905C-5A24B36B9804}">
      <dgm:prSet/>
      <dgm:spPr/>
      <dgm:t>
        <a:bodyPr/>
        <a:lstStyle/>
        <a:p>
          <a:endParaRPr lang="zh-CN" altLang="en-US"/>
        </a:p>
      </dgm:t>
    </dgm:pt>
    <dgm:pt modelId="{20B11ABD-FA1B-4CBC-995F-C900D6F3C41E}" type="pres">
      <dgm:prSet presAssocID="{0F3AEC0A-8392-4750-94D1-A17AFF672C8F}" presName="Name0" presStyleCnt="0">
        <dgm:presLayoutVars>
          <dgm:chMax val="11"/>
          <dgm:chPref val="11"/>
          <dgm:dir/>
          <dgm:resizeHandles/>
        </dgm:presLayoutVars>
      </dgm:prSet>
      <dgm:spPr/>
      <dgm:t>
        <a:bodyPr/>
        <a:lstStyle/>
        <a:p>
          <a:endParaRPr lang="zh-CN" altLang="en-US"/>
        </a:p>
      </dgm:t>
    </dgm:pt>
    <dgm:pt modelId="{1E8BA891-A3EF-4681-885C-0425D5864FB3}" type="pres">
      <dgm:prSet presAssocID="{9B1563A9-380C-4936-B935-8FD7FD6C95D6}" presName="Accent5" presStyleCnt="0"/>
      <dgm:spPr/>
      <dgm:t>
        <a:bodyPr/>
        <a:lstStyle/>
        <a:p>
          <a:endParaRPr lang="zh-CN" altLang="en-US"/>
        </a:p>
      </dgm:t>
    </dgm:pt>
    <dgm:pt modelId="{661E7264-A78E-4618-9C7E-A4C502D3D9B9}" type="pres">
      <dgm:prSet presAssocID="{9B1563A9-380C-4936-B935-8FD7FD6C95D6}" presName="Accent" presStyleLbl="node1" presStyleIdx="0" presStyleCnt="5"/>
      <dgm:spPr/>
      <dgm:t>
        <a:bodyPr/>
        <a:lstStyle/>
        <a:p>
          <a:endParaRPr lang="zh-CN" altLang="en-US"/>
        </a:p>
      </dgm:t>
    </dgm:pt>
    <dgm:pt modelId="{FF15E566-4B03-46FF-954A-DF96E95A631C}" type="pres">
      <dgm:prSet presAssocID="{9B1563A9-380C-4936-B935-8FD7FD6C95D6}" presName="ParentBackground5" presStyleCnt="0"/>
      <dgm:spPr/>
      <dgm:t>
        <a:bodyPr/>
        <a:lstStyle/>
        <a:p>
          <a:endParaRPr lang="zh-CN" altLang="en-US"/>
        </a:p>
      </dgm:t>
    </dgm:pt>
    <dgm:pt modelId="{D6B10FA2-7379-4CCF-9ABE-2D6933DBDDBA}" type="pres">
      <dgm:prSet presAssocID="{9B1563A9-380C-4936-B935-8FD7FD6C95D6}" presName="ParentBackground" presStyleLbl="fgAcc1" presStyleIdx="0" presStyleCnt="5" custScaleX="119910" custScaleY="117307"/>
      <dgm:spPr/>
      <dgm:t>
        <a:bodyPr/>
        <a:lstStyle/>
        <a:p>
          <a:endParaRPr lang="zh-CN" altLang="en-US"/>
        </a:p>
      </dgm:t>
    </dgm:pt>
    <dgm:pt modelId="{47E38FF8-B854-4964-BF3C-5CD30C516E07}" type="pres">
      <dgm:prSet presAssocID="{9B1563A9-380C-4936-B935-8FD7FD6C95D6}" presName="Parent5" presStyleLbl="revTx" presStyleIdx="0" presStyleCnt="0">
        <dgm:presLayoutVars>
          <dgm:chMax val="1"/>
          <dgm:chPref val="1"/>
          <dgm:bulletEnabled val="1"/>
        </dgm:presLayoutVars>
      </dgm:prSet>
      <dgm:spPr/>
      <dgm:t>
        <a:bodyPr/>
        <a:lstStyle/>
        <a:p>
          <a:endParaRPr lang="zh-CN" altLang="en-US"/>
        </a:p>
      </dgm:t>
    </dgm:pt>
    <dgm:pt modelId="{B1A5F253-3E9A-4DBB-86F1-8ED71147F802}" type="pres">
      <dgm:prSet presAssocID="{80BE0E13-05B7-4C42-97C5-C6A025861FD4}" presName="Accent4" presStyleCnt="0"/>
      <dgm:spPr/>
      <dgm:t>
        <a:bodyPr/>
        <a:lstStyle/>
        <a:p>
          <a:endParaRPr lang="zh-CN" altLang="en-US"/>
        </a:p>
      </dgm:t>
    </dgm:pt>
    <dgm:pt modelId="{94301090-30D2-418C-A636-B7E9E4C2B63F}" type="pres">
      <dgm:prSet presAssocID="{80BE0E13-05B7-4C42-97C5-C6A025861FD4}" presName="Accent" presStyleLbl="node1" presStyleIdx="1" presStyleCnt="5"/>
      <dgm:spPr/>
      <dgm:t>
        <a:bodyPr/>
        <a:lstStyle/>
        <a:p>
          <a:endParaRPr lang="zh-CN" altLang="en-US"/>
        </a:p>
      </dgm:t>
    </dgm:pt>
    <dgm:pt modelId="{ED561EE0-AFD0-41F2-9F9E-DBE26251AA95}" type="pres">
      <dgm:prSet presAssocID="{80BE0E13-05B7-4C42-97C5-C6A025861FD4}" presName="ParentBackground4" presStyleCnt="0"/>
      <dgm:spPr/>
      <dgm:t>
        <a:bodyPr/>
        <a:lstStyle/>
        <a:p>
          <a:endParaRPr lang="zh-CN" altLang="en-US"/>
        </a:p>
      </dgm:t>
    </dgm:pt>
    <dgm:pt modelId="{68BBA5B3-1B20-420D-9CBA-2B17D3D75336}" type="pres">
      <dgm:prSet presAssocID="{80BE0E13-05B7-4C42-97C5-C6A025861FD4}" presName="ParentBackground" presStyleLbl="fgAcc1" presStyleIdx="1" presStyleCnt="5" custScaleX="119910" custScaleY="117307"/>
      <dgm:spPr/>
      <dgm:t>
        <a:bodyPr/>
        <a:lstStyle/>
        <a:p>
          <a:endParaRPr lang="zh-CN" altLang="en-US"/>
        </a:p>
      </dgm:t>
    </dgm:pt>
    <dgm:pt modelId="{9DE2F638-4181-475C-A4D9-83D7079567EE}" type="pres">
      <dgm:prSet presAssocID="{80BE0E13-05B7-4C42-97C5-C6A025861FD4}" presName="Parent4" presStyleLbl="revTx" presStyleIdx="0" presStyleCnt="0">
        <dgm:presLayoutVars>
          <dgm:chMax val="1"/>
          <dgm:chPref val="1"/>
          <dgm:bulletEnabled val="1"/>
        </dgm:presLayoutVars>
      </dgm:prSet>
      <dgm:spPr/>
      <dgm:t>
        <a:bodyPr/>
        <a:lstStyle/>
        <a:p>
          <a:endParaRPr lang="zh-CN" altLang="en-US"/>
        </a:p>
      </dgm:t>
    </dgm:pt>
    <dgm:pt modelId="{2E969A46-1554-4A68-965A-B6ADA0BDA535}" type="pres">
      <dgm:prSet presAssocID="{56B47C39-669F-4570-99E9-1FCB7941DC1D}" presName="Accent3" presStyleCnt="0"/>
      <dgm:spPr/>
      <dgm:t>
        <a:bodyPr/>
        <a:lstStyle/>
        <a:p>
          <a:endParaRPr lang="zh-CN" altLang="en-US"/>
        </a:p>
      </dgm:t>
    </dgm:pt>
    <dgm:pt modelId="{0C259B27-8399-41B7-A090-DF24FD51A23F}" type="pres">
      <dgm:prSet presAssocID="{56B47C39-669F-4570-99E9-1FCB7941DC1D}" presName="Accent" presStyleLbl="node1" presStyleIdx="2" presStyleCnt="5"/>
      <dgm:spPr/>
      <dgm:t>
        <a:bodyPr/>
        <a:lstStyle/>
        <a:p>
          <a:endParaRPr lang="zh-CN" altLang="en-US"/>
        </a:p>
      </dgm:t>
    </dgm:pt>
    <dgm:pt modelId="{53D279FB-11B9-4E37-B7F0-C1E0F4965FC3}" type="pres">
      <dgm:prSet presAssocID="{56B47C39-669F-4570-99E9-1FCB7941DC1D}" presName="ParentBackground3" presStyleCnt="0"/>
      <dgm:spPr/>
      <dgm:t>
        <a:bodyPr/>
        <a:lstStyle/>
        <a:p>
          <a:endParaRPr lang="zh-CN" altLang="en-US"/>
        </a:p>
      </dgm:t>
    </dgm:pt>
    <dgm:pt modelId="{3F172CFB-ED8B-42F2-BF51-1B3B5E245752}" type="pres">
      <dgm:prSet presAssocID="{56B47C39-669F-4570-99E9-1FCB7941DC1D}" presName="ParentBackground" presStyleLbl="fgAcc1" presStyleIdx="2" presStyleCnt="5" custScaleX="119910" custScaleY="117307"/>
      <dgm:spPr/>
      <dgm:t>
        <a:bodyPr/>
        <a:lstStyle/>
        <a:p>
          <a:endParaRPr lang="zh-CN" altLang="en-US"/>
        </a:p>
      </dgm:t>
    </dgm:pt>
    <dgm:pt modelId="{F10BF95C-9250-43E0-B7F7-9654546C6322}" type="pres">
      <dgm:prSet presAssocID="{56B47C39-669F-4570-99E9-1FCB7941DC1D}" presName="Parent3" presStyleLbl="revTx" presStyleIdx="0" presStyleCnt="0">
        <dgm:presLayoutVars>
          <dgm:chMax val="1"/>
          <dgm:chPref val="1"/>
          <dgm:bulletEnabled val="1"/>
        </dgm:presLayoutVars>
      </dgm:prSet>
      <dgm:spPr/>
      <dgm:t>
        <a:bodyPr/>
        <a:lstStyle/>
        <a:p>
          <a:endParaRPr lang="zh-CN" altLang="en-US"/>
        </a:p>
      </dgm:t>
    </dgm:pt>
    <dgm:pt modelId="{E1265DCC-C1FB-4544-8FF4-4EB47C82F2F6}" type="pres">
      <dgm:prSet presAssocID="{6EF265AD-6557-4570-9C12-F94F9BA90965}" presName="Accent2" presStyleCnt="0"/>
      <dgm:spPr/>
      <dgm:t>
        <a:bodyPr/>
        <a:lstStyle/>
        <a:p>
          <a:endParaRPr lang="zh-CN" altLang="en-US"/>
        </a:p>
      </dgm:t>
    </dgm:pt>
    <dgm:pt modelId="{3EB40471-6638-466B-B396-D41C78BC1412}" type="pres">
      <dgm:prSet presAssocID="{6EF265AD-6557-4570-9C12-F94F9BA90965}" presName="Accent" presStyleLbl="node1" presStyleIdx="3" presStyleCnt="5"/>
      <dgm:spPr/>
      <dgm:t>
        <a:bodyPr/>
        <a:lstStyle/>
        <a:p>
          <a:endParaRPr lang="zh-CN" altLang="en-US"/>
        </a:p>
      </dgm:t>
    </dgm:pt>
    <dgm:pt modelId="{6CAFC5E5-E3FE-4835-A623-807CCAAE2760}" type="pres">
      <dgm:prSet presAssocID="{6EF265AD-6557-4570-9C12-F94F9BA90965}" presName="ParentBackground2" presStyleCnt="0"/>
      <dgm:spPr/>
      <dgm:t>
        <a:bodyPr/>
        <a:lstStyle/>
        <a:p>
          <a:endParaRPr lang="zh-CN" altLang="en-US"/>
        </a:p>
      </dgm:t>
    </dgm:pt>
    <dgm:pt modelId="{A0D472E0-0CB2-4E63-9F9E-9B20C0B0BCA0}" type="pres">
      <dgm:prSet presAssocID="{6EF265AD-6557-4570-9C12-F94F9BA90965}" presName="ParentBackground" presStyleLbl="fgAcc1" presStyleIdx="3" presStyleCnt="5" custScaleX="119910" custScaleY="117307"/>
      <dgm:spPr/>
      <dgm:t>
        <a:bodyPr/>
        <a:lstStyle/>
        <a:p>
          <a:endParaRPr lang="zh-CN" altLang="en-US"/>
        </a:p>
      </dgm:t>
    </dgm:pt>
    <dgm:pt modelId="{43525AC0-39C4-4117-891C-23922A15FEC3}" type="pres">
      <dgm:prSet presAssocID="{6EF265AD-6557-4570-9C12-F94F9BA90965}" presName="Parent2" presStyleLbl="revTx" presStyleIdx="0" presStyleCnt="0">
        <dgm:presLayoutVars>
          <dgm:chMax val="1"/>
          <dgm:chPref val="1"/>
          <dgm:bulletEnabled val="1"/>
        </dgm:presLayoutVars>
      </dgm:prSet>
      <dgm:spPr/>
      <dgm:t>
        <a:bodyPr/>
        <a:lstStyle/>
        <a:p>
          <a:endParaRPr lang="zh-CN" altLang="en-US"/>
        </a:p>
      </dgm:t>
    </dgm:pt>
    <dgm:pt modelId="{6CE458C2-35D6-4382-9D1F-0285BDCD9A41}" type="pres">
      <dgm:prSet presAssocID="{902996D2-9167-44BD-ABED-8308B3D57BE2}" presName="Accent1" presStyleCnt="0"/>
      <dgm:spPr/>
      <dgm:t>
        <a:bodyPr/>
        <a:lstStyle/>
        <a:p>
          <a:endParaRPr lang="zh-CN" altLang="en-US"/>
        </a:p>
      </dgm:t>
    </dgm:pt>
    <dgm:pt modelId="{E623B3D1-0966-4129-BA81-F03E4A1FCEF0}" type="pres">
      <dgm:prSet presAssocID="{902996D2-9167-44BD-ABED-8308B3D57BE2}" presName="Accent" presStyleLbl="node1" presStyleIdx="4" presStyleCnt="5"/>
      <dgm:spPr/>
      <dgm:t>
        <a:bodyPr/>
        <a:lstStyle/>
        <a:p>
          <a:endParaRPr lang="zh-CN" altLang="en-US"/>
        </a:p>
      </dgm:t>
    </dgm:pt>
    <dgm:pt modelId="{1AAD42C7-B775-4367-AD35-82E415FD0014}" type="pres">
      <dgm:prSet presAssocID="{902996D2-9167-44BD-ABED-8308B3D57BE2}" presName="ParentBackground1" presStyleCnt="0"/>
      <dgm:spPr/>
      <dgm:t>
        <a:bodyPr/>
        <a:lstStyle/>
        <a:p>
          <a:endParaRPr lang="zh-CN" altLang="en-US"/>
        </a:p>
      </dgm:t>
    </dgm:pt>
    <dgm:pt modelId="{43811521-3BCC-43E1-A537-6F930CBB6A62}" type="pres">
      <dgm:prSet presAssocID="{902996D2-9167-44BD-ABED-8308B3D57BE2}" presName="ParentBackground" presStyleLbl="fgAcc1" presStyleIdx="4" presStyleCnt="5" custScaleX="119910" custScaleY="117307"/>
      <dgm:spPr/>
      <dgm:t>
        <a:bodyPr/>
        <a:lstStyle/>
        <a:p>
          <a:endParaRPr lang="zh-CN" altLang="en-US"/>
        </a:p>
      </dgm:t>
    </dgm:pt>
    <dgm:pt modelId="{5C407E35-BC2B-4258-949C-C4E09118DA71}" type="pres">
      <dgm:prSet presAssocID="{902996D2-9167-44BD-ABED-8308B3D57BE2}" presName="Parent1" presStyleLbl="revTx" presStyleIdx="0" presStyleCnt="0">
        <dgm:presLayoutVars>
          <dgm:chMax val="1"/>
          <dgm:chPref val="1"/>
          <dgm:bulletEnabled val="1"/>
        </dgm:presLayoutVars>
      </dgm:prSet>
      <dgm:spPr/>
      <dgm:t>
        <a:bodyPr/>
        <a:lstStyle/>
        <a:p>
          <a:endParaRPr lang="zh-CN" altLang="en-US"/>
        </a:p>
      </dgm:t>
    </dgm:pt>
  </dgm:ptLst>
  <dgm:cxnLst>
    <dgm:cxn modelId="{B2FA4C15-BFDD-409A-83D1-878EBDA6EF19}" type="presOf" srcId="{6EF265AD-6557-4570-9C12-F94F9BA90965}" destId="{A0D472E0-0CB2-4E63-9F9E-9B20C0B0BCA0}" srcOrd="0" destOrd="0" presId="urn:microsoft.com/office/officeart/2011/layout/CircleProcess"/>
    <dgm:cxn modelId="{6C7B836C-7839-4049-960A-FA7EE63841A8}" type="presOf" srcId="{0F3AEC0A-8392-4750-94D1-A17AFF672C8F}" destId="{20B11ABD-FA1B-4CBC-995F-C900D6F3C41E}" srcOrd="0" destOrd="0" presId="urn:microsoft.com/office/officeart/2011/layout/CircleProcess"/>
    <dgm:cxn modelId="{C3306472-C2D6-4C4B-B224-51E69CB54F87}" type="presOf" srcId="{80BE0E13-05B7-4C42-97C5-C6A025861FD4}" destId="{68BBA5B3-1B20-420D-9CBA-2B17D3D75336}" srcOrd="0" destOrd="0" presId="urn:microsoft.com/office/officeart/2011/layout/CircleProcess"/>
    <dgm:cxn modelId="{247630E8-295F-4697-9E2B-84F17EF17D4A}" type="presOf" srcId="{80BE0E13-05B7-4C42-97C5-C6A025861FD4}" destId="{9DE2F638-4181-475C-A4D9-83D7079567EE}" srcOrd="1" destOrd="0" presId="urn:microsoft.com/office/officeart/2011/layout/CircleProcess"/>
    <dgm:cxn modelId="{857FCCE7-B11C-4831-88EF-B28D15142D1B}" type="presOf" srcId="{56B47C39-669F-4570-99E9-1FCB7941DC1D}" destId="{3F172CFB-ED8B-42F2-BF51-1B3B5E245752}" srcOrd="0" destOrd="0" presId="urn:microsoft.com/office/officeart/2011/layout/CircleProcess"/>
    <dgm:cxn modelId="{334A5BE3-491E-46C5-91B5-5E78D4155DB1}" type="presOf" srcId="{9B1563A9-380C-4936-B935-8FD7FD6C95D6}" destId="{D6B10FA2-7379-4CCF-9ABE-2D6933DBDDBA}" srcOrd="0" destOrd="0" presId="urn:microsoft.com/office/officeart/2011/layout/CircleProcess"/>
    <dgm:cxn modelId="{850A464D-F07B-4471-9ED9-573F83FF850A}" type="presOf" srcId="{6EF265AD-6557-4570-9C12-F94F9BA90965}" destId="{43525AC0-39C4-4117-891C-23922A15FEC3}" srcOrd="1" destOrd="0" presId="urn:microsoft.com/office/officeart/2011/layout/CircleProcess"/>
    <dgm:cxn modelId="{8099E150-12F6-41CE-905C-5A24B36B9804}" srcId="{0F3AEC0A-8392-4750-94D1-A17AFF672C8F}" destId="{56B47C39-669F-4570-99E9-1FCB7941DC1D}" srcOrd="2" destOrd="0" parTransId="{518870DF-B115-4B8E-819B-7D6F232B9C93}" sibTransId="{9F78345D-2A1D-459F-9A77-D64866A6027F}"/>
    <dgm:cxn modelId="{DB3FD738-B263-4B68-A362-A2CE73E5C061}" srcId="{0F3AEC0A-8392-4750-94D1-A17AFF672C8F}" destId="{80BE0E13-05B7-4C42-97C5-C6A025861FD4}" srcOrd="3" destOrd="0" parTransId="{82416614-1363-45C8-8D10-35729EB64209}" sibTransId="{67EC1478-808F-454B-A33E-C9969C005555}"/>
    <dgm:cxn modelId="{48D0CFE4-3886-4CB0-8651-54F2E179E3F0}" type="presOf" srcId="{9B1563A9-380C-4936-B935-8FD7FD6C95D6}" destId="{47E38FF8-B854-4964-BF3C-5CD30C516E07}" srcOrd="1" destOrd="0" presId="urn:microsoft.com/office/officeart/2011/layout/CircleProcess"/>
    <dgm:cxn modelId="{D4CFF2ED-4592-41AA-BF84-604FBDA9F629}" srcId="{0F3AEC0A-8392-4750-94D1-A17AFF672C8F}" destId="{6EF265AD-6557-4570-9C12-F94F9BA90965}" srcOrd="1" destOrd="0" parTransId="{0E0537D2-4933-454C-935E-D19CD067DE7F}" sibTransId="{9999A56D-7748-4C10-B0CE-06B709641039}"/>
    <dgm:cxn modelId="{CF70A384-3142-47A4-87C6-550D68E45A97}" srcId="{0F3AEC0A-8392-4750-94D1-A17AFF672C8F}" destId="{902996D2-9167-44BD-ABED-8308B3D57BE2}" srcOrd="0" destOrd="0" parTransId="{FF4AB7AD-B8B0-40FA-92A0-C6D3AB2240EE}" sibTransId="{3C3A648A-D91E-41F3-B871-2BDE0C11C948}"/>
    <dgm:cxn modelId="{F5E84775-E467-4A98-9D3D-795544710C47}" type="presOf" srcId="{902996D2-9167-44BD-ABED-8308B3D57BE2}" destId="{5C407E35-BC2B-4258-949C-C4E09118DA71}" srcOrd="1" destOrd="0" presId="urn:microsoft.com/office/officeart/2011/layout/CircleProcess"/>
    <dgm:cxn modelId="{81E0BE07-821E-45A2-B111-5556F4BF1175}" type="presOf" srcId="{902996D2-9167-44BD-ABED-8308B3D57BE2}" destId="{43811521-3BCC-43E1-A537-6F930CBB6A62}" srcOrd="0" destOrd="0" presId="urn:microsoft.com/office/officeart/2011/layout/CircleProcess"/>
    <dgm:cxn modelId="{84ED3C4E-4949-40E0-BA72-B52A6F1E9377}" type="presOf" srcId="{56B47C39-669F-4570-99E9-1FCB7941DC1D}" destId="{F10BF95C-9250-43E0-B7F7-9654546C6322}" srcOrd="1" destOrd="0" presId="urn:microsoft.com/office/officeart/2011/layout/CircleProcess"/>
    <dgm:cxn modelId="{880B8ECC-7249-4D87-958B-B4F0551E1D0E}" srcId="{0F3AEC0A-8392-4750-94D1-A17AFF672C8F}" destId="{9B1563A9-380C-4936-B935-8FD7FD6C95D6}" srcOrd="4" destOrd="0" parTransId="{3707B4E5-B196-4ED4-8E51-9746BA5ADC5C}" sibTransId="{9148F805-2E04-470E-8CFC-02860819457A}"/>
    <dgm:cxn modelId="{BD00AA4C-475E-420E-804B-7FC85F62276A}" type="presParOf" srcId="{20B11ABD-FA1B-4CBC-995F-C900D6F3C41E}" destId="{1E8BA891-A3EF-4681-885C-0425D5864FB3}" srcOrd="0" destOrd="0" presId="urn:microsoft.com/office/officeart/2011/layout/CircleProcess"/>
    <dgm:cxn modelId="{DD732EAF-7598-43BC-ACC4-D14AEFC55C7D}" type="presParOf" srcId="{1E8BA891-A3EF-4681-885C-0425D5864FB3}" destId="{661E7264-A78E-4618-9C7E-A4C502D3D9B9}" srcOrd="0" destOrd="0" presId="urn:microsoft.com/office/officeart/2011/layout/CircleProcess"/>
    <dgm:cxn modelId="{D802C448-4B13-400D-8F23-A6FB973D02BB}" type="presParOf" srcId="{20B11ABD-FA1B-4CBC-995F-C900D6F3C41E}" destId="{FF15E566-4B03-46FF-954A-DF96E95A631C}" srcOrd="1" destOrd="0" presId="urn:microsoft.com/office/officeart/2011/layout/CircleProcess"/>
    <dgm:cxn modelId="{EB4FE711-7C99-4E65-BBFD-7239F38E401F}" type="presParOf" srcId="{FF15E566-4B03-46FF-954A-DF96E95A631C}" destId="{D6B10FA2-7379-4CCF-9ABE-2D6933DBDDBA}" srcOrd="0" destOrd="0" presId="urn:microsoft.com/office/officeart/2011/layout/CircleProcess"/>
    <dgm:cxn modelId="{2B03E8A4-62AE-449A-843B-BB4847948B68}" type="presParOf" srcId="{20B11ABD-FA1B-4CBC-995F-C900D6F3C41E}" destId="{47E38FF8-B854-4964-BF3C-5CD30C516E07}" srcOrd="2" destOrd="0" presId="urn:microsoft.com/office/officeart/2011/layout/CircleProcess"/>
    <dgm:cxn modelId="{06F69167-B5EE-406B-83F6-91583489D970}" type="presParOf" srcId="{20B11ABD-FA1B-4CBC-995F-C900D6F3C41E}" destId="{B1A5F253-3E9A-4DBB-86F1-8ED71147F802}" srcOrd="3" destOrd="0" presId="urn:microsoft.com/office/officeart/2011/layout/CircleProcess"/>
    <dgm:cxn modelId="{68B50425-D0BA-41AB-BDCE-8827D9BAF75E}" type="presParOf" srcId="{B1A5F253-3E9A-4DBB-86F1-8ED71147F802}" destId="{94301090-30D2-418C-A636-B7E9E4C2B63F}" srcOrd="0" destOrd="0" presId="urn:microsoft.com/office/officeart/2011/layout/CircleProcess"/>
    <dgm:cxn modelId="{4C49CD90-9985-431E-BE9D-444E7FE8638D}" type="presParOf" srcId="{20B11ABD-FA1B-4CBC-995F-C900D6F3C41E}" destId="{ED561EE0-AFD0-41F2-9F9E-DBE26251AA95}" srcOrd="4" destOrd="0" presId="urn:microsoft.com/office/officeart/2011/layout/CircleProcess"/>
    <dgm:cxn modelId="{2EC0AAB1-AD33-4100-B1CE-A14C3B875CB3}" type="presParOf" srcId="{ED561EE0-AFD0-41F2-9F9E-DBE26251AA95}" destId="{68BBA5B3-1B20-420D-9CBA-2B17D3D75336}" srcOrd="0" destOrd="0" presId="urn:microsoft.com/office/officeart/2011/layout/CircleProcess"/>
    <dgm:cxn modelId="{5242B8DF-0F35-4381-A6E1-ADF5AFBB7ECF}" type="presParOf" srcId="{20B11ABD-FA1B-4CBC-995F-C900D6F3C41E}" destId="{9DE2F638-4181-475C-A4D9-83D7079567EE}" srcOrd="5" destOrd="0" presId="urn:microsoft.com/office/officeart/2011/layout/CircleProcess"/>
    <dgm:cxn modelId="{B72043A7-F173-4DE3-9D0A-1BF54017E57B}" type="presParOf" srcId="{20B11ABD-FA1B-4CBC-995F-C900D6F3C41E}" destId="{2E969A46-1554-4A68-965A-B6ADA0BDA535}" srcOrd="6" destOrd="0" presId="urn:microsoft.com/office/officeart/2011/layout/CircleProcess"/>
    <dgm:cxn modelId="{3E8454C4-25CA-4A65-AE55-7CBCBAF66537}" type="presParOf" srcId="{2E969A46-1554-4A68-965A-B6ADA0BDA535}" destId="{0C259B27-8399-41B7-A090-DF24FD51A23F}" srcOrd="0" destOrd="0" presId="urn:microsoft.com/office/officeart/2011/layout/CircleProcess"/>
    <dgm:cxn modelId="{E6D37109-A61E-42F7-97A2-5858229C627B}" type="presParOf" srcId="{20B11ABD-FA1B-4CBC-995F-C900D6F3C41E}" destId="{53D279FB-11B9-4E37-B7F0-C1E0F4965FC3}" srcOrd="7" destOrd="0" presId="urn:microsoft.com/office/officeart/2011/layout/CircleProcess"/>
    <dgm:cxn modelId="{9EC674F9-0ABF-4596-9105-C8C5EDE980A4}" type="presParOf" srcId="{53D279FB-11B9-4E37-B7F0-C1E0F4965FC3}" destId="{3F172CFB-ED8B-42F2-BF51-1B3B5E245752}" srcOrd="0" destOrd="0" presId="urn:microsoft.com/office/officeart/2011/layout/CircleProcess"/>
    <dgm:cxn modelId="{33A97313-9FD1-434A-8042-B117BB946318}" type="presParOf" srcId="{20B11ABD-FA1B-4CBC-995F-C900D6F3C41E}" destId="{F10BF95C-9250-43E0-B7F7-9654546C6322}" srcOrd="8" destOrd="0" presId="urn:microsoft.com/office/officeart/2011/layout/CircleProcess"/>
    <dgm:cxn modelId="{D8590B56-3326-4524-9898-711DEFB78045}" type="presParOf" srcId="{20B11ABD-FA1B-4CBC-995F-C900D6F3C41E}" destId="{E1265DCC-C1FB-4544-8FF4-4EB47C82F2F6}" srcOrd="9" destOrd="0" presId="urn:microsoft.com/office/officeart/2011/layout/CircleProcess"/>
    <dgm:cxn modelId="{7C166731-42C4-44D1-A105-6B074CD30558}" type="presParOf" srcId="{E1265DCC-C1FB-4544-8FF4-4EB47C82F2F6}" destId="{3EB40471-6638-466B-B396-D41C78BC1412}" srcOrd="0" destOrd="0" presId="urn:microsoft.com/office/officeart/2011/layout/CircleProcess"/>
    <dgm:cxn modelId="{78BCD2AA-9C39-4F70-92B3-5A2B053D9554}" type="presParOf" srcId="{20B11ABD-FA1B-4CBC-995F-C900D6F3C41E}" destId="{6CAFC5E5-E3FE-4835-A623-807CCAAE2760}" srcOrd="10" destOrd="0" presId="urn:microsoft.com/office/officeart/2011/layout/CircleProcess"/>
    <dgm:cxn modelId="{4659276B-294C-4FB7-97BE-57062A60ACF0}" type="presParOf" srcId="{6CAFC5E5-E3FE-4835-A623-807CCAAE2760}" destId="{A0D472E0-0CB2-4E63-9F9E-9B20C0B0BCA0}" srcOrd="0" destOrd="0" presId="urn:microsoft.com/office/officeart/2011/layout/CircleProcess"/>
    <dgm:cxn modelId="{E3987671-4EC8-46FA-B81D-F6D196F3A348}" type="presParOf" srcId="{20B11ABD-FA1B-4CBC-995F-C900D6F3C41E}" destId="{43525AC0-39C4-4117-891C-23922A15FEC3}" srcOrd="11" destOrd="0" presId="urn:microsoft.com/office/officeart/2011/layout/CircleProcess"/>
    <dgm:cxn modelId="{AA46BDEF-CAB1-493C-AFE0-DC9359E89E4E}" type="presParOf" srcId="{20B11ABD-FA1B-4CBC-995F-C900D6F3C41E}" destId="{6CE458C2-35D6-4382-9D1F-0285BDCD9A41}" srcOrd="12" destOrd="0" presId="urn:microsoft.com/office/officeart/2011/layout/CircleProcess"/>
    <dgm:cxn modelId="{BDB07540-B835-4697-9AFB-586229253C06}" type="presParOf" srcId="{6CE458C2-35D6-4382-9D1F-0285BDCD9A41}" destId="{E623B3D1-0966-4129-BA81-F03E4A1FCEF0}" srcOrd="0" destOrd="0" presId="urn:microsoft.com/office/officeart/2011/layout/CircleProcess"/>
    <dgm:cxn modelId="{2210CA3D-3419-417A-81A4-C1DAFC64C96B}" type="presParOf" srcId="{20B11ABD-FA1B-4CBC-995F-C900D6F3C41E}" destId="{1AAD42C7-B775-4367-AD35-82E415FD0014}" srcOrd="13" destOrd="0" presId="urn:microsoft.com/office/officeart/2011/layout/CircleProcess"/>
    <dgm:cxn modelId="{6CB6C896-A632-40B1-B757-DA5500EF08C8}" type="presParOf" srcId="{1AAD42C7-B775-4367-AD35-82E415FD0014}" destId="{43811521-3BCC-43E1-A537-6F930CBB6A62}" srcOrd="0" destOrd="0" presId="urn:microsoft.com/office/officeart/2011/layout/CircleProcess"/>
    <dgm:cxn modelId="{848F8DDD-578E-41A1-B7D1-E2F099B84BA5}" type="presParOf" srcId="{20B11ABD-FA1B-4CBC-995F-C900D6F3C41E}" destId="{5C407E35-BC2B-4258-949C-C4E09118DA71}"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1607D-F455-4DBE-80F7-F119643029F8}">
      <dsp:nvSpPr>
        <dsp:cNvPr id="0" name=""/>
        <dsp:cNvSpPr/>
      </dsp:nvSpPr>
      <dsp:spPr>
        <a:xfrm>
          <a:off x="1353898" y="242696"/>
          <a:ext cx="3136392" cy="3136392"/>
        </a:xfrm>
        <a:prstGeom prst="pie">
          <a:avLst>
            <a:gd name="adj1" fmla="val 16200000"/>
            <a:gd name="adj2" fmla="val 18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altLang="zh-CN" sz="1200" kern="1200" dirty="0" smtClean="0"/>
            <a:t>Delivery &amp; Feedback</a:t>
          </a:r>
          <a:endParaRPr lang="zh-CN" altLang="en-US" sz="1200" kern="1200" dirty="0"/>
        </a:p>
      </dsp:txBody>
      <dsp:txXfrm>
        <a:off x="3006851" y="907313"/>
        <a:ext cx="1120140" cy="933450"/>
      </dsp:txXfrm>
    </dsp:sp>
    <dsp:sp modelId="{7ABD60EE-596C-4A89-B13E-4C6742E8BF0B}">
      <dsp:nvSpPr>
        <dsp:cNvPr id="0" name=""/>
        <dsp:cNvSpPr/>
      </dsp:nvSpPr>
      <dsp:spPr>
        <a:xfrm>
          <a:off x="1289303" y="354710"/>
          <a:ext cx="3136392" cy="3136392"/>
        </a:xfrm>
        <a:prstGeom prst="pie">
          <a:avLst>
            <a:gd name="adj1" fmla="val 1800000"/>
            <a:gd name="adj2" fmla="val 90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altLang="zh-CN" sz="1200" kern="1200" dirty="0" smtClean="0"/>
            <a:t>Iteration </a:t>
          </a:r>
        </a:p>
        <a:p>
          <a:pPr lvl="0" algn="ctr" defTabSz="533400">
            <a:lnSpc>
              <a:spcPct val="90000"/>
            </a:lnSpc>
            <a:spcBef>
              <a:spcPct val="0"/>
            </a:spcBef>
            <a:spcAft>
              <a:spcPct val="35000"/>
            </a:spcAft>
          </a:pPr>
          <a:r>
            <a:rPr lang="en-US" altLang="zh-CN" sz="1200" kern="1200" dirty="0" smtClean="0"/>
            <a:t>Planning</a:t>
          </a:r>
          <a:endParaRPr lang="zh-CN" altLang="en-US" sz="1200" kern="1200" dirty="0"/>
        </a:p>
      </dsp:txBody>
      <dsp:txXfrm>
        <a:off x="2036063" y="2389632"/>
        <a:ext cx="1680210" cy="821436"/>
      </dsp:txXfrm>
    </dsp:sp>
    <dsp:sp modelId="{9F5FCC56-5C04-42FB-88CE-19066E18AB2B}">
      <dsp:nvSpPr>
        <dsp:cNvPr id="0" name=""/>
        <dsp:cNvSpPr/>
      </dsp:nvSpPr>
      <dsp:spPr>
        <a:xfrm>
          <a:off x="1224709" y="242696"/>
          <a:ext cx="3136392" cy="3136392"/>
        </a:xfrm>
        <a:prstGeom prst="pie">
          <a:avLst>
            <a:gd name="adj1" fmla="val 9000000"/>
            <a:gd name="adj2" fmla="val 162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altLang="zh-CN" sz="1200" kern="1200" dirty="0" smtClean="0"/>
            <a:t>Implementation</a:t>
          </a:r>
          <a:endParaRPr lang="zh-CN" altLang="en-US" sz="1200" kern="1200" dirty="0"/>
        </a:p>
      </dsp:txBody>
      <dsp:txXfrm>
        <a:off x="1588007" y="907313"/>
        <a:ext cx="1120140" cy="933450"/>
      </dsp:txXfrm>
    </dsp:sp>
    <dsp:sp modelId="{FE6C8028-EEB2-4623-B5AB-AE86018E712C}">
      <dsp:nvSpPr>
        <dsp:cNvPr id="0" name=""/>
        <dsp:cNvSpPr/>
      </dsp:nvSpPr>
      <dsp:spPr>
        <a:xfrm>
          <a:off x="1160000" y="48539"/>
          <a:ext cx="3524707" cy="3524707"/>
        </a:xfrm>
        <a:prstGeom prst="circularArrow">
          <a:avLst>
            <a:gd name="adj1" fmla="val 5085"/>
            <a:gd name="adj2" fmla="val 327528"/>
            <a:gd name="adj3" fmla="val 1472472"/>
            <a:gd name="adj4" fmla="val 1619943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66C1F7-3102-4B6B-A57D-4007DD99FAD6}">
      <dsp:nvSpPr>
        <dsp:cNvPr id="0" name=""/>
        <dsp:cNvSpPr/>
      </dsp:nvSpPr>
      <dsp:spPr>
        <a:xfrm>
          <a:off x="1095146" y="160355"/>
          <a:ext cx="3524707" cy="3524707"/>
        </a:xfrm>
        <a:prstGeom prst="circularArrow">
          <a:avLst>
            <a:gd name="adj1" fmla="val 5085"/>
            <a:gd name="adj2" fmla="val 327528"/>
            <a:gd name="adj3" fmla="val 8671970"/>
            <a:gd name="adj4" fmla="val 180050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0703C1-F8B9-41DB-B95C-54F069EA2B1C}">
      <dsp:nvSpPr>
        <dsp:cNvPr id="0" name=""/>
        <dsp:cNvSpPr/>
      </dsp:nvSpPr>
      <dsp:spPr>
        <a:xfrm>
          <a:off x="1030292" y="48539"/>
          <a:ext cx="3524707" cy="3524707"/>
        </a:xfrm>
        <a:prstGeom prst="circularArrow">
          <a:avLst>
            <a:gd name="adj1" fmla="val 5085"/>
            <a:gd name="adj2" fmla="val 327528"/>
            <a:gd name="adj3" fmla="val 15873039"/>
            <a:gd name="adj4" fmla="val 9000000"/>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E7264-A78E-4618-9C7E-A4C502D3D9B9}">
      <dsp:nvSpPr>
        <dsp:cNvPr id="0" name=""/>
        <dsp:cNvSpPr/>
      </dsp:nvSpPr>
      <dsp:spPr>
        <a:xfrm>
          <a:off x="7198623" y="609334"/>
          <a:ext cx="1600750" cy="1601012"/>
        </a:xfrm>
        <a:prstGeom prst="ellips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B10FA2-7379-4CCF-9ABE-2D6933DBDDBA}">
      <dsp:nvSpPr>
        <dsp:cNvPr id="0" name=""/>
        <dsp:cNvSpPr/>
      </dsp:nvSpPr>
      <dsp:spPr>
        <a:xfrm>
          <a:off x="7102688" y="533404"/>
          <a:ext cx="1791768" cy="1752871"/>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smtClean="0"/>
            <a:t>  Visualization</a:t>
          </a:r>
          <a:endParaRPr lang="zh-CN" altLang="en-US" sz="1600" kern="1200" dirty="0"/>
        </a:p>
      </dsp:txBody>
      <dsp:txXfrm>
        <a:off x="7359093" y="783862"/>
        <a:ext cx="1279980" cy="1251956"/>
      </dsp:txXfrm>
    </dsp:sp>
    <dsp:sp modelId="{94301090-30D2-418C-A636-B7E9E4C2B63F}">
      <dsp:nvSpPr>
        <dsp:cNvPr id="0" name=""/>
        <dsp:cNvSpPr/>
      </dsp:nvSpPr>
      <dsp:spPr>
        <a:xfrm rot="2700000">
          <a:off x="5543442" y="609417"/>
          <a:ext cx="1600565" cy="1600565"/>
        </a:xfrm>
        <a:prstGeom prst="teardrop">
          <a:avLst>
            <a:gd name="adj" fmla="val 1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BBA5B3-1B20-420D-9CBA-2B17D3D75336}">
      <dsp:nvSpPr>
        <dsp:cNvPr id="0" name=""/>
        <dsp:cNvSpPr/>
      </dsp:nvSpPr>
      <dsp:spPr>
        <a:xfrm>
          <a:off x="5449119" y="533404"/>
          <a:ext cx="1791768" cy="1752871"/>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smtClean="0"/>
            <a:t> Ranking</a:t>
          </a:r>
          <a:endParaRPr lang="zh-CN" altLang="en-US" sz="1600" kern="1200" dirty="0"/>
        </a:p>
      </dsp:txBody>
      <dsp:txXfrm>
        <a:off x="5704502" y="783862"/>
        <a:ext cx="1279980" cy="1251956"/>
      </dsp:txXfrm>
    </dsp:sp>
    <dsp:sp modelId="{0C259B27-8399-41B7-A090-DF24FD51A23F}">
      <dsp:nvSpPr>
        <dsp:cNvPr id="0" name=""/>
        <dsp:cNvSpPr/>
      </dsp:nvSpPr>
      <dsp:spPr>
        <a:xfrm rot="2700000">
          <a:off x="3889873" y="609417"/>
          <a:ext cx="1600565" cy="1600565"/>
        </a:xfrm>
        <a:prstGeom prst="teardrop">
          <a:avLst>
            <a:gd name="adj" fmla="val 1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172CFB-ED8B-42F2-BF51-1B3B5E245752}">
      <dsp:nvSpPr>
        <dsp:cNvPr id="0" name=""/>
        <dsp:cNvSpPr/>
      </dsp:nvSpPr>
      <dsp:spPr>
        <a:xfrm>
          <a:off x="3794698" y="533404"/>
          <a:ext cx="1791768" cy="1752871"/>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smtClean="0"/>
            <a:t>Grouping</a:t>
          </a:r>
          <a:endParaRPr lang="zh-CN" altLang="en-US" sz="1600" kern="1200" dirty="0"/>
        </a:p>
      </dsp:txBody>
      <dsp:txXfrm>
        <a:off x="4050081" y="783862"/>
        <a:ext cx="1279980" cy="1251956"/>
      </dsp:txXfrm>
    </dsp:sp>
    <dsp:sp modelId="{3EB40471-6638-466B-B396-D41C78BC1412}">
      <dsp:nvSpPr>
        <dsp:cNvPr id="0" name=""/>
        <dsp:cNvSpPr/>
      </dsp:nvSpPr>
      <dsp:spPr>
        <a:xfrm rot="2700000">
          <a:off x="2235452" y="609417"/>
          <a:ext cx="1600565" cy="1600565"/>
        </a:xfrm>
        <a:prstGeom prst="teardrop">
          <a:avLst>
            <a:gd name="adj" fmla="val 1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D472E0-0CB2-4E63-9F9E-9B20C0B0BCA0}">
      <dsp:nvSpPr>
        <dsp:cNvPr id="0" name=""/>
        <dsp:cNvSpPr/>
      </dsp:nvSpPr>
      <dsp:spPr>
        <a:xfrm>
          <a:off x="2140276" y="533404"/>
          <a:ext cx="1791768" cy="1752871"/>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smtClean="0"/>
            <a:t>Filtering</a:t>
          </a:r>
          <a:endParaRPr lang="zh-CN" altLang="en-US" sz="1600" kern="1200" dirty="0"/>
        </a:p>
      </dsp:txBody>
      <dsp:txXfrm>
        <a:off x="2396681" y="783862"/>
        <a:ext cx="1279980" cy="1251956"/>
      </dsp:txXfrm>
    </dsp:sp>
    <dsp:sp modelId="{E623B3D1-0966-4129-BA81-F03E4A1FCEF0}">
      <dsp:nvSpPr>
        <dsp:cNvPr id="0" name=""/>
        <dsp:cNvSpPr/>
      </dsp:nvSpPr>
      <dsp:spPr>
        <a:xfrm rot="2700000">
          <a:off x="581031" y="609417"/>
          <a:ext cx="1600565" cy="1600565"/>
        </a:xfrm>
        <a:prstGeom prst="teardrop">
          <a:avLst>
            <a:gd name="adj" fmla="val 10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811521-3BCC-43E1-A537-6F930CBB6A62}">
      <dsp:nvSpPr>
        <dsp:cNvPr id="0" name=""/>
        <dsp:cNvSpPr/>
      </dsp:nvSpPr>
      <dsp:spPr>
        <a:xfrm>
          <a:off x="485855" y="533404"/>
          <a:ext cx="1791768" cy="1752871"/>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altLang="zh-CN" sz="1600" kern="1200" dirty="0" smtClean="0"/>
            <a:t>Pre-processing</a:t>
          </a:r>
          <a:endParaRPr lang="zh-CN" altLang="en-US" sz="1600" kern="1200" dirty="0"/>
        </a:p>
      </dsp:txBody>
      <dsp:txXfrm>
        <a:off x="742260" y="783862"/>
        <a:ext cx="1279980" cy="1251956"/>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循环流程"/>
  <dgm:desc val="用于显示流程中的顺序步骤。限制为 11 个级别 1 形状，级别 2 形状数目不受限制。非常适合于少量文本。不使用的文本不出现，但是在切换版式后仍然可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solidFill>
                  <a:schemeClr val="tx1">
                    <a:alpha val="99000"/>
                  </a:schemeClr>
                </a:solidFill>
                <a:latin typeface="Segoe UI" pitchFamily="34" charset="0"/>
              </a:rPr>
              <a:t>TechEd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5/21/2014</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5/21/2014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p>
            <a:fld id="{74B38A18-6292-4469-B30E-832A00EF7A03}" type="slidenum">
              <a:rPr lang="en-US" smtClean="0">
                <a:solidFill>
                  <a:prstClr val="black"/>
                </a:solidFill>
              </a:rPr>
              <a:pPr/>
              <a:t>1</a:t>
            </a:fld>
            <a:endParaRPr lang="en-US" dirty="0" smtClean="0">
              <a:solidFill>
                <a:prstClr val="black"/>
              </a:solidFill>
            </a:endParaRPr>
          </a:p>
        </p:txBody>
      </p:sp>
      <p:sp>
        <p:nvSpPr>
          <p:cNvPr id="4099"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41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936911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125516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74080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74080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044648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pPr marL="285750" indent="-2857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139700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solidFill>
                  <a:prstClr val="black"/>
                </a:solidFill>
              </a:rPr>
              <a:pPr/>
              <a:t>5/21/2014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211198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16.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9.png"/><Relationship Id="rId9" Type="http://schemas.microsoft.com/office/2007/relationships/hdphoto" Target="../media/hdphoto3.wdp"/></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Master" Target="../slideMasters/slideMaster8.xml"/><Relationship Id="rId5" Type="http://schemas.microsoft.com/office/2007/relationships/hdphoto" Target="../media/hdphoto4.wdp"/><Relationship Id="rId4" Type="http://schemas.openxmlformats.org/officeDocument/2006/relationships/image" Target="../media/image22.pn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Master" Target="../slideMasters/slideMaster9.xml"/><Relationship Id="rId5" Type="http://schemas.microsoft.com/office/2007/relationships/hdphoto" Target="../media/hdphoto4.wdp"/><Relationship Id="rId4" Type="http://schemas.openxmlformats.org/officeDocument/2006/relationships/image" Target="../media/image22.pn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microsoft.com/office/2007/relationships/hdphoto" Target="../media/hdphoto2.wdp"/><Relationship Id="rId7" Type="http://schemas.openxmlformats.org/officeDocument/2006/relationships/image" Target="../media/image5.png"/><Relationship Id="rId12"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16.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9.png"/><Relationship Id="rId9" Type="http://schemas.microsoft.com/office/2007/relationships/hdphoto" Target="../media/hdphoto3.wdp"/></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3" Type="http://schemas.microsoft.com/office/2007/relationships/hdphoto" Target="../media/hdphoto2.wdp"/><Relationship Id="rId7" Type="http://schemas.openxmlformats.org/officeDocument/2006/relationships/image" Target="../media/image5.png"/><Relationship Id="rId12"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spd="slow">
    <p:blinds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blinds dir="vert"/>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4">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16" name="Picture 15"/>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974117" y="3414339"/>
            <a:ext cx="2004218" cy="827933"/>
          </a:xfrm>
          <a:prstGeom prst="rect">
            <a:avLst/>
          </a:prstGeom>
        </p:spPr>
      </p:pic>
      <p:sp>
        <p:nvSpPr>
          <p:cNvPr id="17" name="TextBox 16"/>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1">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2">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20" name="Picture 19"/>
          <p:cNvPicPr>
            <a:picLocks noChangeAspect="1"/>
          </p:cNvPicPr>
          <p:nvPr userDrawn="1"/>
        </p:nvPicPr>
        <p:blipFill rotWithShape="1">
          <a:blip r:embed="rId13">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spTree>
    <p:extLst>
      <p:ext uri="{BB962C8B-B14F-4D97-AF65-F5344CB8AC3E}">
        <p14:creationId xmlns:p14="http://schemas.microsoft.com/office/powerpoint/2010/main" val="1559185496"/>
      </p:ext>
    </p:extLst>
  </p:cSld>
  <p:clrMapOvr>
    <a:masterClrMapping/>
  </p:clrMapOvr>
  <p:transition spd="slow">
    <p:blinds dir="vert"/>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67" indent="-25716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72"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77"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20"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65"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20808458"/>
      </p:ext>
    </p:extLst>
  </p:cSld>
  <p:clrMapOvr>
    <a:masterClrMapping/>
  </p:clrMapOvr>
  <p:transition spd="slow">
    <p:blinds dir="vert"/>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301086"/>
      </p:ext>
    </p:extLst>
  </p:cSld>
  <p:clrMapOvr>
    <a:masterClrMapping/>
  </p:clrMapOvr>
  <p:transition spd="slow">
    <p:blinds dir="vert"/>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5" y="84917"/>
            <a:ext cx="1108605" cy="555265"/>
          </a:xfrm>
          <a:prstGeom prst="rect">
            <a:avLst/>
          </a:prstGeom>
        </p:spPr>
      </p:pic>
      <p:sp>
        <p:nvSpPr>
          <p:cNvPr id="13" name="Rectangle 12"/>
          <p:cNvSpPr/>
          <p:nvPr userDrawn="1"/>
        </p:nvSpPr>
        <p:spPr bwMode="auto">
          <a:xfrm>
            <a:off x="0"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12012798"/>
      </p:ext>
    </p:extLst>
  </p:cSld>
  <p:clrMapOvr>
    <a:masterClrMapping/>
  </p:clrMapOvr>
  <p:transition spd="slow">
    <p:blinds dir="vert"/>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5"/>
            <a:ext cx="4115872" cy="1323439"/>
          </a:xfrm>
        </p:spPr>
        <p:txBody>
          <a:bodyPr/>
          <a:lstStyle>
            <a:lvl1pPr marL="254963" indent="-254963">
              <a:lnSpc>
                <a:spcPct val="90000"/>
              </a:lnSpc>
              <a:defRPr sz="2100"/>
            </a:lvl1pPr>
            <a:lvl2pPr marL="504966" indent="-244051">
              <a:lnSpc>
                <a:spcPct val="90000"/>
              </a:lnSpc>
              <a:defRPr sz="1800"/>
            </a:lvl2pPr>
            <a:lvl3pPr marL="715284" indent="-216272">
              <a:lnSpc>
                <a:spcPct val="90000"/>
              </a:lnSpc>
              <a:defRPr sz="1500"/>
            </a:lvl3pPr>
            <a:lvl4pPr marL="920642" indent="-205357">
              <a:lnSpc>
                <a:spcPct val="90000"/>
              </a:lnSpc>
              <a:defRPr sz="1400"/>
            </a:lvl4pPr>
            <a:lvl5pPr marL="1136915" indent="-210318">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5"/>
            <a:ext cx="4115872" cy="1323439"/>
          </a:xfrm>
        </p:spPr>
        <p:txBody>
          <a:bodyPr/>
          <a:lstStyle>
            <a:lvl1pPr marL="260915" indent="-260915">
              <a:lnSpc>
                <a:spcPct val="90000"/>
              </a:lnSpc>
              <a:defRPr sz="2100"/>
            </a:lvl1pPr>
            <a:lvl2pPr marL="504966" indent="-254963">
              <a:lnSpc>
                <a:spcPct val="90000"/>
              </a:lnSpc>
              <a:defRPr sz="1800"/>
            </a:lvl2pPr>
            <a:lvl3pPr marL="721238" indent="-227187">
              <a:lnSpc>
                <a:spcPct val="90000"/>
              </a:lnSpc>
              <a:defRPr sz="1500"/>
            </a:lvl3pPr>
            <a:lvl4pPr marL="920642" indent="-199404">
              <a:lnSpc>
                <a:spcPct val="90000"/>
              </a:lnSpc>
              <a:defRPr sz="1400"/>
            </a:lvl4pPr>
            <a:lvl5pPr marL="1136915" indent="-205357">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7361867"/>
      </p:ext>
    </p:extLst>
  </p:cSld>
  <p:clrMapOvr>
    <a:masterClrMapping/>
  </p:clrMapOvr>
  <p:transition spd="slow">
    <p:blinds dir="vert"/>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42284"/>
      </p:ext>
    </p:extLst>
  </p:cSld>
  <p:clrMapOvr>
    <a:masterClrMapping/>
  </p:clrMapOvr>
  <p:transition spd="slow">
    <p:blinds dir="vert"/>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02"/>
            <a:ext cx="5154369" cy="347441"/>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762643260"/>
      </p:ext>
    </p:extLst>
  </p:cSld>
  <p:clrMapOvr>
    <a:masterClrMapping/>
  </p:clrMapOvr>
  <p:transition spd="slow">
    <p:blinds dir="vert"/>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quot;special&quot; slides">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4"/>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493222953"/>
      </p:ext>
    </p:extLst>
  </p:cSld>
  <p:clrMapOvr>
    <a:masterClrMapping/>
  </p:clrMapOvr>
  <p:transition spd="slow">
    <p:blinds dir="vert"/>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quot;special&quot; slides">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3"/>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4005722962"/>
      </p:ext>
    </p:extLst>
  </p:cSld>
  <p:clrMapOvr>
    <a:masterClrMapping/>
  </p:clrMapOvr>
  <p:transition spd="slow">
    <p:blinds dir="vert"/>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artner, &quot;special&quot; slides">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780572739"/>
      </p:ext>
    </p:extLst>
  </p:cSld>
  <p:clrMapOvr>
    <a:masterClrMapping/>
  </p:clrMapOvr>
  <p:transition spd="slow">
    <p:blinds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blinds dir="vert"/>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er, &quot;special&quot; slides">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3"/>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92426397"/>
      </p:ext>
    </p:extLst>
  </p:cSld>
  <p:clrMapOvr>
    <a:masterClrMapping/>
  </p:clrMapOvr>
  <p:transition spd="slow">
    <p:blinds dir="vert"/>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nnouncement, &quot;special&quot; slides">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86046710"/>
      </p:ext>
    </p:extLst>
  </p:cSld>
  <p:clrMapOvr>
    <a:masterClrMapping/>
  </p:clrMapOvr>
  <p:transition spd="slow">
    <p:blinds dir="vert"/>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Etc., &quot;special&quot; slides">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3"/>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3653290359"/>
      </p:ext>
    </p:extLst>
  </p:cSld>
  <p:clrMapOvr>
    <a:masterClrMapping/>
  </p:clrMapOvr>
  <p:transition spd="slow">
    <p:blinds dir="vert"/>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9136034"/>
      </p:ext>
    </p:extLst>
  </p:cSld>
  <p:clrMapOvr>
    <a:masterClrMapping/>
  </p:clrMapOvr>
  <p:transition spd="slow">
    <p:blinds dir="vert"/>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5584469"/>
      </p:ext>
    </p:extLst>
  </p:cSld>
  <p:clrMapOvr>
    <a:masterClrMapping/>
  </p:clrMapOvr>
  <p:transition spd="slow">
    <p:blinds dir="vert"/>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8612285"/>
      </p:ext>
    </p:extLst>
  </p:cSld>
  <p:clrMapOvr>
    <a:masterClrMapping/>
  </p:clrMapOvr>
  <p:transition spd="slow">
    <p:blinds dir="vert"/>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4788177"/>
      </p:ext>
    </p:extLst>
  </p:cSld>
  <p:clrMapOvr>
    <a:masterClrMapping/>
  </p:clrMapOvr>
  <p:transition spd="slow">
    <p:blinds dir="vert"/>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68497889"/>
      </p:ext>
    </p:extLst>
  </p:cSld>
  <p:clrMapOvr>
    <a:masterClrMapping/>
  </p:clrMapOvr>
  <p:transition spd="slow">
    <p:blinds dir="vert"/>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444020"/>
      </p:ext>
    </p:extLst>
  </p:cSld>
  <p:clrMapOvr>
    <a:masterClrMapping/>
  </p:clrMapOvr>
  <p:transition spd="slow">
    <p:blinds dir="vert"/>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31365"/>
      </p:ext>
    </p:extLst>
  </p:cSld>
  <p:clrMapOvr>
    <a:masterClrMapping/>
  </p:clrMapOvr>
  <p:transition spd="slow">
    <p:blinds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spd="slow">
    <p:blinds dir="vert"/>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MS_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05308"/>
      </p:ext>
    </p:extLst>
  </p:cSld>
  <p:clrMapOvr>
    <a:masterClrMapping/>
  </p:clrMapOvr>
  <p:transition spd="slow">
    <p:blinds dir="vert"/>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603654"/>
      </p:ext>
    </p:extLst>
  </p:cSld>
  <p:clrMapOvr>
    <a:masterClrMapping/>
  </p:clrMapOvr>
  <p:transition spd="slow">
    <p:blinds dir="vert"/>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718464284"/>
      </p:ext>
    </p:extLst>
  </p:cSld>
  <p:clrMapOvr>
    <a:masterClrMapping/>
  </p:clrMapOvr>
  <p:transition spd="slow">
    <p:blinds dir="vert"/>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8" y="3459257"/>
            <a:ext cx="4091815" cy="858697"/>
          </a:xfrm>
        </p:spPr>
        <p:txBody>
          <a:bodyPr/>
          <a:lstStyle>
            <a:lvl1pPr marL="0" indent="0">
              <a:buFont typeface="Arial" pitchFamily="34" charset="0"/>
              <a:buNone/>
              <a:defRPr sz="1800">
                <a:solidFill>
                  <a:schemeClr val="bg1">
                    <a:alpha val="98000"/>
                  </a:schemeClr>
                </a:solidFill>
                <a:latin typeface="+mj-lt"/>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4632410"/>
      </p:ext>
    </p:extLst>
  </p:cSld>
  <p:clrMapOvr>
    <a:masterClrMapping/>
  </p:clrMapOvr>
  <p:transition spd="slow">
    <p:blinds dir="vert"/>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53" indent="-30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32" indent="-2595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68" indent="-25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716058453"/>
      </p:ext>
    </p:extLst>
  </p:cSld>
  <p:clrMapOvr>
    <a:masterClrMapping/>
  </p:clrMapOvr>
  <p:transition spd="slow">
    <p:blinds dir="vert"/>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78" indent="-25719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98" indent="-257198">
              <a:spcBef>
                <a:spcPts val="0"/>
              </a:spcBef>
              <a:spcAft>
                <a:spcPts val="300"/>
              </a:spcAft>
              <a:buFont typeface="Arial" pitchFamily="34" charset="0"/>
              <a:buChar char="•"/>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smtClean="0"/>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smtClean="0"/>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smtClean="0"/>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smtClean="0"/>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1114001878"/>
      </p:ext>
    </p:extLst>
  </p:cSld>
  <p:clrMapOvr>
    <a:masterClrMapping/>
  </p:clrMapOvr>
  <p:transition spd="slow">
    <p:blinds dir="vert"/>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08" indent="-256008">
              <a:lnSpc>
                <a:spcPct val="90000"/>
              </a:lnSpc>
              <a:buSzPct val="80000"/>
              <a:buFont typeface="Arial" pitchFamily="34" charset="0"/>
              <a:buChar char="•"/>
              <a:defRPr sz="2400"/>
            </a:lvl1pPr>
            <a:lvl2pPr marL="470340" indent="-214332">
              <a:lnSpc>
                <a:spcPct val="90000"/>
              </a:lnSpc>
              <a:buSzPct val="80000"/>
              <a:buFont typeface="Arial" pitchFamily="34" charset="0"/>
              <a:buChar char="•"/>
              <a:defRPr sz="2100"/>
            </a:lvl2pPr>
            <a:lvl3pPr marL="685862" indent="-215523">
              <a:lnSpc>
                <a:spcPct val="90000"/>
              </a:lnSpc>
              <a:buSzPct val="80000"/>
              <a:buFont typeface="Arial" pitchFamily="34" charset="0"/>
              <a:buChar char="•"/>
              <a:defRPr sz="1800"/>
            </a:lvl3pPr>
            <a:lvl4pPr marL="1284803" indent="-169084">
              <a:lnSpc>
                <a:spcPct val="90000"/>
              </a:lnSpc>
              <a:buSzPct val="80000"/>
              <a:buFont typeface="Arial" pitchFamily="34" charset="0"/>
              <a:buChar char="•"/>
              <a:defRPr sz="1500"/>
            </a:lvl4pPr>
            <a:lvl5pPr marL="1458649" indent="-17384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31" indent="-34293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40" indent="-34293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38" indent="-25719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17" indent="-25719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01" indent="-25719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08" lvl="0" indent="-256008" algn="l" defTabSz="685835" rtl="0" eaLnBrk="1" latinLnBrk="0" hangingPunct="1">
              <a:lnSpc>
                <a:spcPct val="90000"/>
              </a:lnSpc>
              <a:spcBef>
                <a:spcPct val="20000"/>
              </a:spcBef>
              <a:buSzPct val="80000"/>
              <a:buFont typeface="Arial" pitchFamily="34" charset="0"/>
              <a:buChar char="•"/>
            </a:pPr>
            <a:r>
              <a:rPr lang="en-US" smtClean="0"/>
              <a:t>Click to edit Master text styles</a:t>
            </a:r>
          </a:p>
          <a:p>
            <a:pPr marL="256008" lvl="1" indent="-256008" algn="l" defTabSz="685835" rtl="0" eaLnBrk="1" latinLnBrk="0" hangingPunct="1">
              <a:lnSpc>
                <a:spcPct val="90000"/>
              </a:lnSpc>
              <a:spcBef>
                <a:spcPct val="20000"/>
              </a:spcBef>
              <a:buSzPct val="80000"/>
              <a:buFont typeface="Arial" pitchFamily="34" charset="0"/>
              <a:buChar char="•"/>
            </a:pPr>
            <a:r>
              <a:rPr lang="en-US" smtClean="0"/>
              <a:t>Second level</a:t>
            </a:r>
          </a:p>
          <a:p>
            <a:pPr marL="256008" lvl="2" indent="-256008" algn="l" defTabSz="685835" rtl="0" eaLnBrk="1" latinLnBrk="0" hangingPunct="1">
              <a:lnSpc>
                <a:spcPct val="90000"/>
              </a:lnSpc>
              <a:spcBef>
                <a:spcPct val="20000"/>
              </a:spcBef>
              <a:buSzPct val="80000"/>
              <a:buFont typeface="Arial" pitchFamily="34" charset="0"/>
              <a:buChar char="•"/>
            </a:pPr>
            <a:r>
              <a:rPr lang="en-US" smtClean="0"/>
              <a:t>Third level</a:t>
            </a:r>
          </a:p>
          <a:p>
            <a:pPr marL="256008" lvl="3" indent="-256008" algn="l" defTabSz="685835" rtl="0" eaLnBrk="1" latinLnBrk="0" hangingPunct="1">
              <a:lnSpc>
                <a:spcPct val="90000"/>
              </a:lnSpc>
              <a:spcBef>
                <a:spcPct val="20000"/>
              </a:spcBef>
              <a:buSzPct val="80000"/>
              <a:buFont typeface="Arial" pitchFamily="34" charset="0"/>
              <a:buChar char="•"/>
            </a:pPr>
            <a:r>
              <a:rPr lang="en-US" smtClean="0"/>
              <a:t>Fourth level</a:t>
            </a:r>
          </a:p>
          <a:p>
            <a:pPr marL="256008" lvl="4" indent="-256008" algn="l" defTabSz="6858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411104811"/>
      </p:ext>
    </p:extLst>
  </p:cSld>
  <p:clrMapOvr>
    <a:masterClrMapping/>
  </p:clrMapOvr>
  <p:transition spd="slow">
    <p:blinds dir="vert"/>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446" indent="-302446">
              <a:buSzPct val="80000"/>
              <a:buFont typeface="Arial" pitchFamily="34" charset="0"/>
              <a:buChar char="•"/>
              <a:defRPr sz="2100"/>
            </a:lvl1pPr>
            <a:lvl2pPr marL="558455" indent="-241719">
              <a:buSzPct val="80000"/>
              <a:buFont typeface="Arial" pitchFamily="34" charset="0"/>
              <a:buChar char="•"/>
              <a:defRPr sz="2100"/>
            </a:lvl2pPr>
            <a:lvl3pPr marL="770405" indent="-211951" defTabSz="772787">
              <a:buSzPct val="80000"/>
              <a:buFont typeface="Arial" pitchFamily="34" charset="0"/>
              <a:buChar char="•"/>
              <a:defRPr sz="1800"/>
            </a:lvl3pPr>
            <a:lvl4pPr marL="988310" indent="-215523">
              <a:buSzPct val="80000"/>
              <a:buFont typeface="Arial" pitchFamily="34" charset="0"/>
              <a:buChar char="•"/>
              <a:defRPr sz="1500"/>
            </a:lvl4pPr>
            <a:lvl5pPr marL="1156203" indent="-16789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261" indent="-2222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31" indent="-34293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34" indent="-25719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85" indent="-25719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53" indent="-25719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85" indent="-257198">
              <a:defRPr sz="1200"/>
            </a:lvl6pPr>
            <a:lvl7pPr marL="1202642" indent="-214332">
              <a:defRPr sz="1200"/>
            </a:lvl7pPr>
            <a:lvl8pPr>
              <a:defRPr sz="1200"/>
            </a:lvl8pPr>
            <a:lvl9pPr>
              <a:defRPr sz="1200"/>
            </a:lvl9pPr>
          </a:lstStyle>
          <a:p>
            <a:pPr marL="302446" lvl="0" indent="-302446" algn="l" defTabSz="685835" rtl="0" eaLnBrk="1" latinLnBrk="0" hangingPunct="1">
              <a:lnSpc>
                <a:spcPct val="90000"/>
              </a:lnSpc>
              <a:spcBef>
                <a:spcPct val="20000"/>
              </a:spcBef>
              <a:buSzPct val="80000"/>
            </a:pPr>
            <a:r>
              <a:rPr lang="en-US" smtClean="0"/>
              <a:t>Click to edit Master text styles</a:t>
            </a:r>
          </a:p>
          <a:p>
            <a:pPr marL="302446" lvl="1" indent="-302446" algn="l" defTabSz="685835" rtl="0" eaLnBrk="1" latinLnBrk="0" hangingPunct="1">
              <a:lnSpc>
                <a:spcPct val="90000"/>
              </a:lnSpc>
              <a:spcBef>
                <a:spcPct val="20000"/>
              </a:spcBef>
              <a:buSzPct val="80000"/>
            </a:pPr>
            <a:r>
              <a:rPr lang="en-US" smtClean="0"/>
              <a:t>Second level</a:t>
            </a:r>
          </a:p>
          <a:p>
            <a:pPr marL="302446" lvl="2" indent="-302446" algn="l" defTabSz="685835" rtl="0" eaLnBrk="1" latinLnBrk="0" hangingPunct="1">
              <a:lnSpc>
                <a:spcPct val="90000"/>
              </a:lnSpc>
              <a:spcBef>
                <a:spcPct val="20000"/>
              </a:spcBef>
              <a:buSzPct val="80000"/>
            </a:pPr>
            <a:r>
              <a:rPr lang="en-US" smtClean="0"/>
              <a:t>Third level</a:t>
            </a:r>
          </a:p>
          <a:p>
            <a:pPr marL="302446" lvl="3" indent="-302446" algn="l" defTabSz="685835" rtl="0" eaLnBrk="1" latinLnBrk="0" hangingPunct="1">
              <a:lnSpc>
                <a:spcPct val="90000"/>
              </a:lnSpc>
              <a:spcBef>
                <a:spcPct val="20000"/>
              </a:spcBef>
              <a:buSzPct val="80000"/>
            </a:pPr>
            <a:r>
              <a:rPr lang="en-US" smtClean="0"/>
              <a:t>Fourth level</a:t>
            </a:r>
          </a:p>
          <a:p>
            <a:pPr marL="302446" lvl="4" indent="-302446" algn="l" defTabSz="6858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44487166"/>
      </p:ext>
    </p:extLst>
  </p:cSld>
  <p:clrMapOvr>
    <a:masterClrMapping/>
  </p:clrMapOvr>
  <p:transition spd="slow">
    <p:blinds dir="vert"/>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3227361627"/>
      </p:ext>
    </p:extLst>
  </p:cSld>
  <p:clrMapOvr>
    <a:masterClrMapping/>
  </p:clrMapOvr>
  <p:transition spd="slow">
    <p:blinds dir="vert"/>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19606077"/>
      </p:ext>
    </p:extLst>
  </p:cSld>
  <p:clrMapOvr>
    <a:masterClrMapping/>
  </p:clrMapOvr>
  <p:transition spd="slow">
    <p:blinds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p:blinds dir="vert"/>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ctr" anchorCtr="0" compatLnSpc="1">
            <a:prstTxWarp prst="textNoShape">
              <a:avLst/>
            </a:prstTxWarp>
          </a:bodyPr>
          <a:lstStyle/>
          <a:p>
            <a:pPr algn="ctr" defTabSz="68540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7"/>
            <a:ext cx="5210341" cy="931409"/>
          </a:xfrm>
        </p:spPr>
        <p:txBody>
          <a:bodyPr lIns="137172" tIns="137172" anchor="ctr" anchorCtr="0"/>
          <a:lstStyle>
            <a:lvl1pPr marL="431046" indent="-42866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35" rtl="0" eaLnBrk="1" latinLnBrk="0" hangingPunct="1">
              <a:lnSpc>
                <a:spcPct val="90000"/>
              </a:lnSpc>
              <a:spcBef>
                <a:spcPts val="0"/>
              </a:spcBef>
              <a:spcAft>
                <a:spcPts val="675"/>
              </a:spcAft>
              <a:buSzPct val="80000"/>
            </a:pPr>
            <a:r>
              <a:rPr lang="en-US" smtClean="0"/>
              <a:t>Click to edit Master text styles</a:t>
            </a:r>
          </a:p>
          <a:p>
            <a:pPr marL="2382" lvl="1" indent="0" algn="l" defTabSz="685835"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727182834"/>
      </p:ext>
    </p:extLst>
  </p:cSld>
  <p:clrMapOvr>
    <a:masterClrMapping/>
  </p:clrMapOvr>
  <p:transition spd="slow">
    <p:blinds dir="vert"/>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175670950"/>
      </p:ext>
    </p:extLst>
  </p:cSld>
  <p:clrMapOvr>
    <a:masterClrMapping/>
  </p:clrMapOvr>
  <p:transition spd="slow">
    <p:blinds dir="vert"/>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1233478746"/>
      </p:ext>
    </p:extLst>
  </p:cSld>
  <p:clrMapOvr>
    <a:masterClrMapping/>
  </p:clrMapOvr>
  <p:transition spd="slow">
    <p:blinds dir="vert"/>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3335479815"/>
      </p:ext>
    </p:extLst>
  </p:cSld>
  <p:clrMapOvr>
    <a:masterClrMapping/>
  </p:clrMapOvr>
  <p:transition spd="slow">
    <p:blinds dir="vert"/>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9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28"/>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660474872"/>
      </p:ext>
    </p:extLst>
  </p:cSld>
  <p:clrMapOvr>
    <a:masterClrMapping/>
  </p:clrMapOvr>
  <p:transition spd="slow">
    <p:blinds dir="vert"/>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8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90"/>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638239927"/>
      </p:ext>
    </p:extLst>
  </p:cSld>
  <p:clrMapOvr>
    <a:masterClrMapping/>
  </p:clrMapOvr>
  <p:transition spd="slow">
    <p:blinds dir="vert"/>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774013500"/>
      </p:ext>
    </p:extLst>
  </p:cSld>
  <p:clrMapOvr>
    <a:masterClrMapping/>
  </p:clrMapOvr>
  <p:transition spd="slow">
    <p:blinds dir="vert"/>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2808329881"/>
      </p:ext>
    </p:extLst>
  </p:cSld>
  <p:clrMapOvr>
    <a:masterClrMapping/>
  </p:clrMapOvr>
  <p:transition spd="slow">
    <p:blinds dir="vert"/>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5"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2261404955"/>
      </p:ext>
    </p:extLst>
  </p:cSld>
  <p:clrMapOvr>
    <a:masterClrMapping/>
  </p:clrMapOvr>
  <p:transition spd="slow">
    <p:blinds dir="vert"/>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7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8" name="Group 17"/>
          <p:cNvGrpSpPr/>
          <p:nvPr userDrawn="1"/>
        </p:nvGrpSpPr>
        <p:grpSpPr>
          <a:xfrm>
            <a:off x="6796406"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3669199484"/>
      </p:ext>
    </p:extLst>
  </p:cSld>
  <p:clrMapOvr>
    <a:masterClrMapping/>
  </p:clrMapOvr>
  <p:transition spd="slow">
    <p:blinds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spd="slow">
    <p:blinds dir="vert"/>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7"/>
            <a:ext cx="1880410" cy="218515"/>
          </a:xfrm>
          <a:prstGeom prst="rect">
            <a:avLst/>
          </a:prstGeom>
        </p:spPr>
      </p:pic>
    </p:spTree>
    <p:extLst>
      <p:ext uri="{BB962C8B-B14F-4D97-AF65-F5344CB8AC3E}">
        <p14:creationId xmlns:p14="http://schemas.microsoft.com/office/powerpoint/2010/main" val="1406277901"/>
      </p:ext>
    </p:extLst>
  </p:cSld>
  <p:clrMapOvr>
    <a:masterClrMapping/>
  </p:clrMapOvr>
  <p:transition spd="slow">
    <p:blinds dir="vert"/>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37"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652475638"/>
      </p:ext>
    </p:extLst>
  </p:cSld>
  <p:clrMapOvr>
    <a:masterClrMapping/>
  </p:clrMapOvr>
  <p:transition spd="slow">
    <p:blinds dir="vert"/>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ALKIN - Prints in GRAYSCALE">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9"/>
            <a:ext cx="1197051" cy="201275"/>
          </a:xfrm>
          <a:prstGeom prst="rect">
            <a:avLst/>
          </a:prstGeom>
          <a:noFill/>
          <a:ln>
            <a:noFill/>
          </a:ln>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172876264"/>
      </p:ext>
    </p:extLst>
  </p:cSld>
  <p:clrMapOvr>
    <a:masterClrMapping/>
  </p:clrMapOvr>
  <p:transition spd="slow">
    <p:blinds dir="vert"/>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6653650"/>
      </p:ext>
    </p:extLst>
  </p:cSld>
  <p:clrMapOvr>
    <a:masterClrMapping/>
  </p:clrMapOvr>
  <p:transition spd="slow">
    <p:blinds dir="vert"/>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19135381"/>
      </p:ext>
    </p:extLst>
  </p:cSld>
  <p:clrMapOvr>
    <a:masterClrMapping/>
  </p:clrMapOvr>
  <p:transition spd="slow">
    <p:blinds dir="vert"/>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1171276695"/>
      </p:ext>
    </p:extLst>
  </p:cSld>
  <p:clrMapOvr>
    <a:masterClrMapping/>
  </p:clrMapOvr>
  <p:transition spd="slow">
    <p:blinds dir="vert"/>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243429670"/>
      </p:ext>
    </p:extLst>
  </p:cSld>
  <p:clrMapOvr>
    <a:masterClrMapping/>
  </p:clrMapOvr>
  <p:transition spd="slow">
    <p:blinds dir="vert"/>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289881092"/>
      </p:ext>
    </p:extLst>
  </p:cSld>
  <p:clrMapOvr>
    <a:masterClrMapping/>
  </p:clrMapOvr>
  <p:transition spd="slow">
    <p:blinds dir="vert"/>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114007076"/>
      </p:ext>
    </p:extLst>
  </p:cSld>
  <p:clrMapOvr>
    <a:masterClrMapping/>
  </p:clrMapOvr>
  <p:transition spd="slow">
    <p:blinds dir="vert"/>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566359"/>
      </p:ext>
    </p:extLst>
  </p:cSld>
  <p:clrMapOvr>
    <a:masterClrMapping/>
  </p:clrMapOvr>
  <p:transition spd="slow">
    <p:blinds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MS_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spd="slow">
    <p:blinds dir="vert"/>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891805692"/>
      </p:ext>
    </p:extLst>
  </p:cSld>
  <p:clrMapOvr>
    <a:masterClrMapping/>
  </p:clrMapOvr>
  <p:transition spd="slow">
    <p:blinds dir="vert"/>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614165003"/>
      </p:ext>
    </p:extLst>
  </p:cSld>
  <p:clrMapOvr>
    <a:masterClrMapping/>
  </p:clrMapOvr>
  <p:transition spd="slow">
    <p:blinds dir="vert"/>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4023715328"/>
      </p:ext>
    </p:extLst>
  </p:cSld>
  <p:clrMapOvr>
    <a:masterClrMapping/>
  </p:clrMapOvr>
  <p:transition spd="slow">
    <p:blinds dir="vert"/>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1093778874"/>
      </p:ext>
    </p:extLst>
  </p:cSld>
  <p:clrMapOvr>
    <a:masterClrMapping/>
  </p:clrMapOvr>
  <p:transition spd="slow">
    <p:blinds dir="vert"/>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1919626708"/>
      </p:ext>
    </p:extLst>
  </p:cSld>
  <p:clrMapOvr>
    <a:masterClrMapping/>
  </p:clrMapOvr>
  <p:transition spd="slow">
    <p:blinds dir="vert"/>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2996648185"/>
      </p:ext>
    </p:extLst>
  </p:cSld>
  <p:clrMapOvr>
    <a:masterClrMapping/>
  </p:clrMapOvr>
  <p:transition spd="slow">
    <p:blinds dir="vert"/>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9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27"/>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955001586"/>
      </p:ext>
    </p:extLst>
  </p:cSld>
  <p:clrMapOvr>
    <a:masterClrMapping/>
  </p:clrMapOvr>
  <p:transition spd="slow">
    <p:blinds dir="vert"/>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8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89"/>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3258320026"/>
      </p:ext>
    </p:extLst>
  </p:cSld>
  <p:clrMapOvr>
    <a:masterClrMapping/>
  </p:clrMapOvr>
  <p:transition spd="slow">
    <p:blinds dir="vert"/>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2563444167"/>
      </p:ext>
    </p:extLst>
  </p:cSld>
  <p:clrMapOvr>
    <a:masterClrMapping/>
  </p:clrMapOvr>
  <p:transition spd="slow">
    <p:blinds dir="vert"/>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374534744"/>
      </p:ext>
    </p:extLst>
  </p:cSld>
  <p:clrMapOvr>
    <a:masterClrMapping/>
  </p:clrMapOvr>
  <p:transition spd="slow">
    <p:blinds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blinds dir="vert"/>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2593120113"/>
      </p:ext>
    </p:extLst>
  </p:cSld>
  <p:clrMapOvr>
    <a:masterClrMapping/>
  </p:clrMapOvr>
  <p:transition spd="slow">
    <p:blinds dir="vert"/>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7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8" name="Group 17"/>
          <p:cNvGrpSpPr/>
          <p:nvPr userDrawn="1"/>
        </p:nvGrpSpPr>
        <p:grpSpPr>
          <a:xfrm>
            <a:off x="6796405"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575290101"/>
      </p:ext>
    </p:extLst>
  </p:cSld>
  <p:clrMapOvr>
    <a:masterClrMapping/>
  </p:clrMapOvr>
  <p:transition spd="slow">
    <p:blinds dir="vert"/>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3728713546"/>
      </p:ext>
    </p:extLst>
  </p:cSld>
  <p:clrMapOvr>
    <a:masterClrMapping/>
  </p:clrMapOvr>
  <p:transition spd="slow">
    <p:blinds dir="vert"/>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976204432"/>
      </p:ext>
    </p:extLst>
  </p:cSld>
  <p:clrMapOvr>
    <a:masterClrMapping/>
  </p:clrMapOvr>
  <p:transition spd="slow">
    <p:blinds dir="vert"/>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 - Prints in GRAYSCALE">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2593580100"/>
      </p:ext>
    </p:extLst>
  </p:cSld>
  <p:clrMapOvr>
    <a:masterClrMapping/>
  </p:clrMapOvr>
  <p:transition spd="slow">
    <p:blinds dir="vert"/>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5210405"/>
      </p:ext>
    </p:extLst>
  </p:cSld>
  <p:clrMapOvr>
    <a:masterClrMapping/>
  </p:clrMapOvr>
  <p:transition spd="slow">
    <p:blinds dir="vert"/>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81506352"/>
      </p:ext>
    </p:extLst>
  </p:cSld>
  <p:clrMapOvr>
    <a:masterClrMapping/>
  </p:clrMapOvr>
  <p:transition spd="slow">
    <p:blinds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spd="slow">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428753"/>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slow">
    <p:blinds dir="vert"/>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10"/>
            <a:ext cx="5154369" cy="347441"/>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92161096"/>
      </p:ext>
    </p:extLst>
  </p:cSld>
  <p:clrMapOvr>
    <a:masterClrMapping/>
  </p:clrMapOvr>
  <p:transition spd="slow">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quot;special&quot; slides">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spd="slow">
    <p:blinds dir="vert"/>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563236818"/>
      </p:ext>
    </p:extLst>
  </p:cSld>
  <p:clrMapOvr>
    <a:masterClrMapping/>
  </p:clrMapOvr>
  <p:transition spd="slow">
    <p:blinds dir="vert"/>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391413992"/>
      </p:ext>
    </p:extLst>
  </p:cSld>
  <p:clrMapOvr>
    <a:masterClrMapping/>
  </p:clrMapOvr>
  <p:transition spd="slow">
    <p:blinds dir="vert"/>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rtner,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20079287"/>
      </p:ext>
    </p:extLst>
  </p:cSld>
  <p:clrMapOvr>
    <a:masterClrMapping/>
  </p:clrMapOvr>
  <p:transition spd="slow">
    <p:blinds dir="vert"/>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er,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3932211980"/>
      </p:ext>
    </p:extLst>
  </p:cSld>
  <p:clrMapOvr>
    <a:masterClrMapping/>
  </p:clrMapOvr>
  <p:transition spd="slow">
    <p:blinds dir="vert"/>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nouncement,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133085449"/>
      </p:ext>
    </p:extLst>
  </p:cSld>
  <p:clrMapOvr>
    <a:masterClrMapping/>
  </p:clrMapOvr>
  <p:transition spd="slow">
    <p:blinds dir="vert"/>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tc.,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413690465"/>
      </p:ext>
    </p:extLst>
  </p:cSld>
  <p:clrMapOvr>
    <a:masterClrMapping/>
  </p:clrMapOvr>
  <p:transition spd="slow">
    <p:blinds dir="vert"/>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9"/>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2987810"/>
      </p:ext>
    </p:extLst>
  </p:cSld>
  <p:clrMapOvr>
    <a:masterClrMapping/>
  </p:clrMapOvr>
  <p:transition spd="slow">
    <p:blinds dir="vert"/>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8642850"/>
      </p:ext>
    </p:extLst>
  </p:cSld>
  <p:clrMapOvr>
    <a:masterClrMapping/>
  </p:clrMapOvr>
  <p:transition spd="slow">
    <p:blinds dir="vert"/>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921" indent="-254921">
              <a:lnSpc>
                <a:spcPct val="90000"/>
              </a:lnSpc>
              <a:defRPr sz="2100"/>
            </a:lvl1pPr>
            <a:lvl2pPr marL="504882" indent="-244011">
              <a:lnSpc>
                <a:spcPct val="90000"/>
              </a:lnSpc>
              <a:defRPr sz="1800"/>
            </a:lvl2pPr>
            <a:lvl3pPr marL="715164" indent="-216236">
              <a:lnSpc>
                <a:spcPct val="90000"/>
              </a:lnSpc>
              <a:defRPr sz="1500"/>
            </a:lvl3pPr>
            <a:lvl4pPr marL="920487" indent="-205321">
              <a:lnSpc>
                <a:spcPct val="90000"/>
              </a:lnSpc>
              <a:defRPr sz="1400"/>
            </a:lvl4pPr>
            <a:lvl5pPr marL="1136723" indent="-210282">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8"/>
            <a:ext cx="4115872" cy="1323439"/>
          </a:xfrm>
        </p:spPr>
        <p:txBody>
          <a:bodyPr/>
          <a:lstStyle>
            <a:lvl1pPr marL="260871" indent="-260871">
              <a:lnSpc>
                <a:spcPct val="90000"/>
              </a:lnSpc>
              <a:defRPr sz="2100"/>
            </a:lvl1pPr>
            <a:lvl2pPr marL="504882" indent="-254921">
              <a:lnSpc>
                <a:spcPct val="90000"/>
              </a:lnSpc>
              <a:defRPr sz="1800"/>
            </a:lvl2pPr>
            <a:lvl3pPr marL="721118" indent="-227151">
              <a:lnSpc>
                <a:spcPct val="90000"/>
              </a:lnSpc>
              <a:defRPr sz="1500"/>
            </a:lvl3pPr>
            <a:lvl4pPr marL="920487" indent="-199368">
              <a:lnSpc>
                <a:spcPct val="90000"/>
              </a:lnSpc>
              <a:defRPr sz="1400"/>
            </a:lvl4pPr>
            <a:lvl5pPr marL="1136723" indent="-205321">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9048945"/>
      </p:ext>
    </p:extLst>
  </p:cSld>
  <p:clrMapOvr>
    <a:masterClrMapping/>
  </p:clrMapOvr>
  <p:transition spd="slow">
    <p:blinds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75" indent="-211275">
              <a:defRPr sz="1700"/>
            </a:lvl1pPr>
            <a:lvl2pPr marL="421558" indent="-199368">
              <a:defRPr sz="1500"/>
            </a:lvl2pPr>
            <a:lvl3pPr marL="610023" indent="-182512">
              <a:defRPr sz="1400"/>
            </a:lvl3pPr>
            <a:lvl4pPr marL="787574" indent="-171602">
              <a:defRPr sz="1300"/>
            </a:lvl4pPr>
            <a:lvl5pPr marL="959175" indent="-154742">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189" indent="-222189">
              <a:defRPr sz="1700"/>
            </a:lvl1pPr>
            <a:lvl2pPr marL="427511" indent="-205321">
              <a:defRPr sz="1500"/>
            </a:lvl2pPr>
            <a:lvl3pPr marL="615976" indent="-183504">
              <a:defRPr sz="1400"/>
            </a:lvl3pPr>
            <a:lvl4pPr marL="787574" indent="-177551">
              <a:defRPr sz="1300"/>
            </a:lvl4pPr>
            <a:lvl5pPr marL="959175" indent="-165648">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213779"/>
      </p:ext>
    </p:extLst>
  </p:cSld>
  <p:clrMapOvr>
    <a:masterClrMapping/>
  </p:clrMapOvr>
  <p:transition spd="slow">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quot;special&quot; slides">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888345443"/>
      </p:ext>
    </p:extLst>
  </p:cSld>
  <p:clrMapOvr>
    <a:masterClrMapping/>
  </p:clrMapOvr>
  <p:transition spd="slow">
    <p:blinds dir="vert"/>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20097607"/>
      </p:ext>
    </p:extLst>
  </p:cSld>
  <p:clrMapOvr>
    <a:masterClrMapping/>
  </p:clrMapOvr>
  <p:transition spd="slow">
    <p:blinds dir="vert"/>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16993"/>
      </p:ext>
    </p:extLst>
  </p:cSld>
  <p:clrMapOvr>
    <a:masterClrMapping/>
  </p:clrMapOvr>
  <p:transition spd="slow">
    <p:blinds dir="vert"/>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86150"/>
      </p:ext>
    </p:extLst>
  </p:cSld>
  <p:clrMapOvr>
    <a:masterClrMapping/>
  </p:clrMapOvr>
  <p:transition spd="slow">
    <p:blinds dir="vert"/>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MS_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56707"/>
      </p:ext>
    </p:extLst>
  </p:cSld>
  <p:clrMapOvr>
    <a:masterClrMapping/>
  </p:clrMapOvr>
  <p:transition spd="slow">
    <p:blinds dir="vert"/>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3213310"/>
      </p:ext>
    </p:extLst>
  </p:cSld>
  <p:clrMapOvr>
    <a:masterClrMapping/>
  </p:clrMapOvr>
  <p:transition spd="slow">
    <p:blinds dir="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09834049"/>
      </p:ext>
    </p:extLst>
  </p:cSld>
  <p:clrMapOvr>
    <a:masterClrMapping/>
  </p:clrMapOvr>
  <p:transition spd="slow">
    <p:blinds dir="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388745" y="171453"/>
            <a:ext cx="1114714" cy="197362"/>
          </a:xfrm>
        </p:spPr>
        <p:txBody>
          <a:bodyPr/>
          <a:lstStyle>
            <a:lvl1pPr marL="0" indent="0">
              <a:buNone/>
              <a:defRPr sz="1400" baseline="0"/>
            </a:lvl1pPr>
          </a:lstStyle>
          <a:p>
            <a:pPr lvl="0"/>
            <a:r>
              <a:rPr lang="en-US" dirty="0" smtClean="0"/>
              <a:t>Session Code</a:t>
            </a:r>
            <a:endParaRPr lang="en-US" dirty="0"/>
          </a:p>
        </p:txBody>
      </p:sp>
    </p:spTree>
    <p:extLst>
      <p:ext uri="{BB962C8B-B14F-4D97-AF65-F5344CB8AC3E}">
        <p14:creationId xmlns:p14="http://schemas.microsoft.com/office/powerpoint/2010/main" val="1612734037"/>
      </p:ext>
    </p:extLst>
  </p:cSld>
  <p:clrMapOvr>
    <a:masterClrMapping/>
  </p:clrMapOvr>
  <p:transition spd="slow">
    <p:blinds dir="vert"/>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20041613"/>
      </p:ext>
    </p:extLst>
  </p:cSld>
  <p:clrMapOvr>
    <a:masterClrMapping/>
  </p:clrMapOvr>
  <p:transition spd="slow">
    <p:blinds dir="vert"/>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56409725"/>
      </p:ext>
    </p:extLst>
  </p:cSld>
  <p:clrMapOvr>
    <a:masterClrMapping/>
  </p:clrMapOvr>
  <p:transition spd="slow">
    <p:blinds dir="vert"/>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artner,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456302851"/>
      </p:ext>
    </p:extLst>
  </p:cSld>
  <p:clrMapOvr>
    <a:masterClrMapping/>
  </p:clrMapOvr>
  <p:transition spd="slow">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ner, &quot;special&quot; slides">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404241828"/>
      </p:ext>
    </p:extLst>
  </p:cSld>
  <p:clrMapOvr>
    <a:masterClrMapping/>
  </p:clrMapOvr>
  <p:transition spd="slow">
    <p:blinds dir="vert"/>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694685450"/>
      </p:ext>
    </p:extLst>
  </p:cSld>
  <p:clrMapOvr>
    <a:masterClrMapping/>
  </p:clrMapOvr>
  <p:transition spd="slow">
    <p:blinds dir="vert"/>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nnouncement,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18280100"/>
      </p:ext>
    </p:extLst>
  </p:cSld>
  <p:clrMapOvr>
    <a:masterClrMapping/>
  </p:clrMapOvr>
  <p:transition spd="slow">
    <p:blinds dir="vert"/>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tc., &quot;special&quot; slides">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4017440570"/>
      </p:ext>
    </p:extLst>
  </p:cSld>
  <p:clrMapOvr>
    <a:masterClrMapping/>
  </p:clrMapOvr>
  <p:transition spd="slow">
    <p:blinds dir="vert"/>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9017180"/>
      </p:ext>
    </p:extLst>
  </p:cSld>
  <p:clrMapOvr>
    <a:masterClrMapping/>
  </p:clrMapOvr>
  <p:transition spd="slow">
    <p:blinds dir="vert"/>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9369313"/>
      </p:ext>
    </p:extLst>
  </p:cSld>
  <p:clrMapOvr>
    <a:masterClrMapping/>
  </p:clrMapOvr>
  <p:transition spd="slow">
    <p:blinds dir="vert"/>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6"/>
            <a:ext cx="4115872" cy="1323439"/>
          </a:xfrm>
        </p:spPr>
        <p:txBody>
          <a:bodyPr/>
          <a:lstStyle>
            <a:lvl1pPr marL="254952" indent="-254952">
              <a:lnSpc>
                <a:spcPct val="90000"/>
              </a:lnSpc>
              <a:defRPr sz="2100"/>
            </a:lvl1pPr>
            <a:lvl2pPr marL="504945" indent="-244041">
              <a:lnSpc>
                <a:spcPct val="90000"/>
              </a:lnSpc>
              <a:defRPr sz="1800"/>
            </a:lvl2pPr>
            <a:lvl3pPr marL="715254" indent="-216263">
              <a:lnSpc>
                <a:spcPct val="90000"/>
              </a:lnSpc>
              <a:defRPr sz="1500"/>
            </a:lvl3pPr>
            <a:lvl4pPr marL="920604" indent="-205348">
              <a:lnSpc>
                <a:spcPct val="90000"/>
              </a:lnSpc>
              <a:defRPr sz="1400"/>
            </a:lvl4pPr>
            <a:lvl5pPr marL="1136867" indent="-210309">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6"/>
            <a:ext cx="4115872" cy="1323439"/>
          </a:xfrm>
        </p:spPr>
        <p:txBody>
          <a:bodyPr/>
          <a:lstStyle>
            <a:lvl1pPr marL="260904" indent="-260904">
              <a:lnSpc>
                <a:spcPct val="90000"/>
              </a:lnSpc>
              <a:defRPr sz="2100"/>
            </a:lvl1pPr>
            <a:lvl2pPr marL="504945" indent="-254952">
              <a:lnSpc>
                <a:spcPct val="90000"/>
              </a:lnSpc>
              <a:defRPr sz="1800"/>
            </a:lvl2pPr>
            <a:lvl3pPr marL="721208" indent="-227178">
              <a:lnSpc>
                <a:spcPct val="90000"/>
              </a:lnSpc>
              <a:defRPr sz="1500"/>
            </a:lvl3pPr>
            <a:lvl4pPr marL="920604" indent="-199395">
              <a:lnSpc>
                <a:spcPct val="90000"/>
              </a:lnSpc>
              <a:defRPr sz="1400"/>
            </a:lvl4pPr>
            <a:lvl5pPr marL="1136867" indent="-205348">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479794"/>
      </p:ext>
    </p:extLst>
  </p:cSld>
  <p:clrMapOvr>
    <a:masterClrMapping/>
  </p:clrMapOvr>
  <p:transition spd="slow">
    <p:blinds dir="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6"/>
            <a:ext cx="4114800" cy="1166473"/>
          </a:xfrm>
        </p:spPr>
        <p:txBody>
          <a:bodyPr/>
          <a:lstStyle>
            <a:lvl1pPr marL="211302" indent="-211302">
              <a:defRPr sz="1700"/>
            </a:lvl1pPr>
            <a:lvl2pPr marL="421612" indent="-199395">
              <a:defRPr sz="1500"/>
            </a:lvl2pPr>
            <a:lvl3pPr marL="610100" indent="-182535">
              <a:defRPr sz="1400"/>
            </a:lvl3pPr>
            <a:lvl4pPr marL="787673" indent="-171623">
              <a:defRPr sz="1300"/>
            </a:lvl4pPr>
            <a:lvl5pPr marL="959295" indent="-154760">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16" indent="-222216">
              <a:defRPr sz="1700"/>
            </a:lvl1pPr>
            <a:lvl2pPr marL="427565" indent="-205348">
              <a:defRPr sz="1500"/>
            </a:lvl2pPr>
            <a:lvl3pPr marL="616053" indent="-183526">
              <a:defRPr sz="1400"/>
            </a:lvl3pPr>
            <a:lvl4pPr marL="787673" indent="-177573">
              <a:defRPr sz="1300"/>
            </a:lvl4pPr>
            <a:lvl5pPr marL="959295" indent="-165669">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7561676"/>
      </p:ext>
    </p:extLst>
  </p:cSld>
  <p:clrMapOvr>
    <a:masterClrMapping/>
  </p:clrMapOvr>
  <p:transition spd="slow">
    <p:blinds dir="vert"/>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811403410"/>
      </p:ext>
    </p:extLst>
  </p:cSld>
  <p:clrMapOvr>
    <a:masterClrMapping/>
  </p:clrMapOvr>
  <p:transition spd="slow">
    <p:blinds dir="vert"/>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4191"/>
      </p:ext>
    </p:extLst>
  </p:cSld>
  <p:clrMapOvr>
    <a:masterClrMapping/>
  </p:clrMapOvr>
  <p:transition spd="slow">
    <p:blinds dir="vert"/>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733580"/>
      </p:ext>
    </p:extLst>
  </p:cSld>
  <p:clrMapOvr>
    <a:masterClrMapping/>
  </p:clrMapOvr>
  <p:transition spd="slow">
    <p:blinds dir="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er, &quot;special&quot; slides">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457423112"/>
      </p:ext>
    </p:extLst>
  </p:cSld>
  <p:clrMapOvr>
    <a:masterClrMapping/>
  </p:clrMapOvr>
  <p:transition spd="slow">
    <p:blinds dir="vert"/>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MS_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369404"/>
      </p:ext>
    </p:extLst>
  </p:cSld>
  <p:clrMapOvr>
    <a:masterClrMapping/>
  </p:clrMapOvr>
  <p:transition spd="slow">
    <p:blinds dir="vert"/>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411567"/>
      </p:ext>
    </p:extLst>
  </p:cSld>
  <p:clrMapOvr>
    <a:masterClrMapping/>
  </p:clrMapOvr>
  <p:transition spd="slow">
    <p:blinds dir="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35455384"/>
      </p:ext>
    </p:extLst>
  </p:cSld>
  <p:clrMapOvr>
    <a:masterClrMapping/>
  </p:clrMapOvr>
  <p:transition spd="slow">
    <p:blinds dir="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0684585"/>
      </p:ext>
    </p:extLst>
  </p:cSld>
  <p:clrMapOvr>
    <a:masterClrMapping/>
  </p:clrMapOvr>
  <p:transition spd="slow">
    <p:blinds dir="vert"/>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6">
            <a:extLst>
              <a:ext uri="{28A0092B-C50C-407E-A947-70E740481C1C}">
                <a14:useLocalDpi xmlns:a14="http://schemas.microsoft.com/office/drawing/2010/main" val="0"/>
              </a:ext>
            </a:extLst>
          </a:blip>
          <a:srcRect l="21790" r="25133"/>
          <a:stretch/>
        </p:blipFill>
        <p:spPr bwMode="black">
          <a:xfrm>
            <a:off x="2064171" y="2484551"/>
            <a:ext cx="710732" cy="803219"/>
          </a:xfrm>
          <a:prstGeom prst="rect">
            <a:avLst/>
          </a:prstGeom>
        </p:spPr>
      </p:pic>
      <p:sp>
        <p:nvSpPr>
          <p:cNvPr id="17" name="Arrow Bar"/>
          <p:cNvSpPr/>
          <p:nvPr userDrawn="1"/>
        </p:nvSpPr>
        <p:spPr bwMode="auto">
          <a:xfrm>
            <a:off x="8514212"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854240593"/>
      </p:ext>
    </p:extLst>
  </p:cSld>
  <p:clrMapOvr>
    <a:masterClrMapping/>
  </p:clrMapOvr>
  <p:transition spd="slow">
    <p:blinds dir="vert"/>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885192" y="2651471"/>
            <a:ext cx="782503" cy="469379"/>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2"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235885413"/>
      </p:ext>
    </p:extLst>
  </p:cSld>
  <p:clrMapOvr>
    <a:masterClrMapping/>
  </p:clrMapOvr>
  <p:transition spd="slow">
    <p:blinds dir="vert"/>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Option 3">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10"/>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6">
            <a:extLst>
              <a:ext uri="{28A0092B-C50C-407E-A947-70E740481C1C}">
                <a14:useLocalDpi xmlns:a14="http://schemas.microsoft.com/office/drawing/2010/main" val="0"/>
              </a:ext>
            </a:extLst>
          </a:blip>
          <a:srcRect l="21790" r="25133"/>
          <a:stretch/>
        </p:blipFill>
        <p:spPr bwMode="black">
          <a:xfrm>
            <a:off x="2064171" y="3615984"/>
            <a:ext cx="710732" cy="803219"/>
          </a:xfrm>
          <a:prstGeom prst="rect">
            <a:avLst/>
          </a:prstGeom>
        </p:spPr>
      </p:pic>
      <p:sp>
        <p:nvSpPr>
          <p:cNvPr id="68"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30234173"/>
      </p:ext>
    </p:extLst>
  </p:cSld>
  <p:clrMapOvr>
    <a:masterClrMapping/>
  </p:clrMapOvr>
  <p:transition spd="slow">
    <p:blinds dir="vert"/>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971414631"/>
      </p:ext>
    </p:extLst>
  </p:cSld>
  <p:clrMapOvr>
    <a:masterClrMapping/>
  </p:clrMapOvr>
  <p:transition spd="slow">
    <p:blinds dir="vert"/>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30" y="3663084"/>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3927822583"/>
      </p:ext>
    </p:extLst>
  </p:cSld>
  <p:clrMapOvr>
    <a:masterClrMapping/>
  </p:clrMapOvr>
  <p:transition spd="slow">
    <p:blinds dir="vert"/>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Video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6707" t="18131" r="23736" b="9074"/>
          <a:stretch/>
        </p:blipFill>
        <p:spPr bwMode="black">
          <a:xfrm>
            <a:off x="918002" y="2652438"/>
            <a:ext cx="1785562" cy="1573307"/>
          </a:xfrm>
          <a:prstGeom prst="rect">
            <a:avLst/>
          </a:prstGeom>
        </p:spPr>
      </p:pic>
    </p:spTree>
    <p:extLst>
      <p:ext uri="{BB962C8B-B14F-4D97-AF65-F5344CB8AC3E}">
        <p14:creationId xmlns:p14="http://schemas.microsoft.com/office/powerpoint/2010/main" val="2582542919"/>
      </p:ext>
    </p:extLst>
  </p:cSld>
  <p:clrMapOvr>
    <a:masterClrMapping/>
  </p:clrMapOvr>
  <p:transition spd="slow">
    <p:blinds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nouncement, &quot;special&quot; slides">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463407968"/>
      </p:ext>
    </p:extLst>
  </p:cSld>
  <p:clrMapOvr>
    <a:masterClrMapping/>
  </p:clrMapOvr>
  <p:transition spd="slow">
    <p:blinds dir="ver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8398" y="2637279"/>
            <a:ext cx="1718713" cy="1687024"/>
          </a:xfrm>
          <a:prstGeom prst="rect">
            <a:avLst/>
          </a:prstGeom>
        </p:spPr>
      </p:pic>
    </p:spTree>
    <p:extLst>
      <p:ext uri="{BB962C8B-B14F-4D97-AF65-F5344CB8AC3E}">
        <p14:creationId xmlns:p14="http://schemas.microsoft.com/office/powerpoint/2010/main" val="2550360820"/>
      </p:ext>
    </p:extLst>
  </p:cSld>
  <p:clrMapOvr>
    <a:masterClrMapping/>
  </p:clrMapOvr>
  <p:transition spd="slow">
    <p:blinds dir="vert"/>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681" y="2553164"/>
            <a:ext cx="1917928" cy="1882567"/>
          </a:xfrm>
          <a:prstGeom prst="rect">
            <a:avLst/>
          </a:prstGeom>
        </p:spPr>
      </p:pic>
    </p:spTree>
    <p:extLst>
      <p:ext uri="{BB962C8B-B14F-4D97-AF65-F5344CB8AC3E}">
        <p14:creationId xmlns:p14="http://schemas.microsoft.com/office/powerpoint/2010/main" val="1444993408"/>
      </p:ext>
    </p:extLst>
  </p:cSld>
  <p:clrMapOvr>
    <a:masterClrMapping/>
  </p:clrMapOvr>
  <p:transition spd="slow">
    <p:blinds dir="vert"/>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299433" y="2591921"/>
            <a:ext cx="3076819" cy="1845609"/>
          </a:xfrm>
          <a:prstGeom prst="rect">
            <a:avLst/>
          </a:prstGeom>
        </p:spPr>
      </p:pic>
    </p:spTree>
    <p:extLst>
      <p:ext uri="{BB962C8B-B14F-4D97-AF65-F5344CB8AC3E}">
        <p14:creationId xmlns:p14="http://schemas.microsoft.com/office/powerpoint/2010/main" val="1219368252"/>
      </p:ext>
    </p:extLst>
  </p:cSld>
  <p:clrMapOvr>
    <a:masterClrMapping/>
  </p:clrMapOvr>
  <p:transition spd="slow">
    <p:blinds dir="vert"/>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097" indent="-213097">
              <a:buFont typeface="Wingdings" pitchFamily="2" charset="2"/>
              <a:buChar char=""/>
              <a:defRPr sz="3000"/>
            </a:lvl1pPr>
            <a:lvl2pPr marL="388098" indent="-175001">
              <a:buFont typeface="Wingdings" pitchFamily="2" charset="2"/>
              <a:buChar char=""/>
              <a:defRPr>
                <a:latin typeface="+mn-lt"/>
              </a:defRPr>
            </a:lvl2pPr>
            <a:lvl3pPr marL="555958" indent="-167859">
              <a:buFont typeface="Wingdings" pitchFamily="2" charset="2"/>
              <a:buChar char=""/>
              <a:tabLst/>
              <a:defRPr>
                <a:latin typeface="+mn-lt"/>
              </a:defRPr>
            </a:lvl3pPr>
            <a:lvl4pPr marL="685720" indent="-129761">
              <a:buFont typeface="Wingdings" pitchFamily="2" charset="2"/>
              <a:buChar char=""/>
              <a:defRPr>
                <a:latin typeface="+mn-lt"/>
              </a:defRPr>
            </a:lvl4pPr>
            <a:lvl5pPr marL="815483" indent="-12976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5859149"/>
      </p:ext>
    </p:extLst>
  </p:cSld>
  <p:clrMapOvr>
    <a:masterClrMapping/>
  </p:clrMapOvr>
  <p:transition spd="slow">
    <p:blinds dir="vert"/>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09" indent="0">
              <a:buNone/>
              <a:defRPr sz="1500">
                <a:gradFill>
                  <a:gsLst>
                    <a:gs pos="100000">
                      <a:schemeClr val="tx1"/>
                    </a:gs>
                    <a:gs pos="6000">
                      <a:schemeClr val="tx1"/>
                    </a:gs>
                  </a:gsLst>
                  <a:lin ang="5400000" scaled="0"/>
                </a:gradFill>
              </a:defRPr>
            </a:lvl3pPr>
            <a:lvl4pPr marL="342856" indent="0">
              <a:buNone/>
              <a:defRPr sz="1500">
                <a:gradFill>
                  <a:gsLst>
                    <a:gs pos="100000">
                      <a:schemeClr val="tx1"/>
                    </a:gs>
                    <a:gs pos="6000">
                      <a:schemeClr val="tx1"/>
                    </a:gs>
                  </a:gsLst>
                  <a:lin ang="5400000" scaled="0"/>
                </a:gradFill>
              </a:defRPr>
            </a:lvl4pPr>
            <a:lvl5pPr marL="520245" indent="0">
              <a:buNone/>
              <a:defRPr sz="15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329060"/>
      </p:ext>
    </p:extLst>
  </p:cSld>
  <p:clrMapOvr>
    <a:masterClrMapping/>
  </p:clrMapOvr>
  <p:transition spd="slow">
    <p:blinds dir="vert"/>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09" indent="0">
              <a:buNone/>
              <a:defRPr sz="1500">
                <a:gradFill>
                  <a:gsLst>
                    <a:gs pos="100000">
                      <a:schemeClr val="tx1"/>
                    </a:gs>
                    <a:gs pos="0">
                      <a:schemeClr val="tx1"/>
                    </a:gs>
                  </a:gsLst>
                  <a:lin ang="5400000" scaled="0"/>
                </a:gradFill>
              </a:defRPr>
            </a:lvl3pPr>
            <a:lvl4pPr marL="342856" indent="0">
              <a:buNone/>
              <a:defRPr sz="1500">
                <a:gradFill>
                  <a:gsLst>
                    <a:gs pos="100000">
                      <a:schemeClr val="tx1"/>
                    </a:gs>
                    <a:gs pos="0">
                      <a:schemeClr val="tx1"/>
                    </a:gs>
                  </a:gsLst>
                  <a:lin ang="5400000" scaled="0"/>
                </a:gradFill>
              </a:defRPr>
            </a:lvl4pPr>
            <a:lvl5pPr marL="520245" indent="0">
              <a:buNone/>
              <a:defRPr sz="15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3898537"/>
      </p:ext>
    </p:extLst>
  </p:cSld>
  <p:clrMapOvr>
    <a:masterClrMapping/>
  </p:clrMapOvr>
  <p:transition spd="slow">
    <p:blinds dir="vert"/>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50" indent="-219050">
              <a:spcBef>
                <a:spcPts val="900"/>
              </a:spcBef>
              <a:buClr>
                <a:schemeClr val="tx1"/>
              </a:buClr>
              <a:buFont typeface="Wingdings" pitchFamily="2" charset="2"/>
              <a:buChar char=""/>
              <a:defRPr/>
            </a:lvl1pPr>
            <a:lvl2pPr marL="390481" indent="-171431">
              <a:defRPr sz="1500"/>
            </a:lvl2pPr>
            <a:lvl3pPr marL="514293" indent="-123812">
              <a:tabLst/>
              <a:defRPr sz="1500"/>
            </a:lvl3pPr>
            <a:lvl4pPr marL="647624" indent="-133333">
              <a:defRPr/>
            </a:lvl4pPr>
            <a:lvl5pPr marL="771436" indent="-12381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65" indent="-254765">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194" indent="-25714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24" indent="-25714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436" indent="-25714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771" indent="-25714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50" marR="0" lvl="0"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0" marR="0" lvl="1"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0" marR="0" lvl="2"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0" marR="0" lvl="3"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0" marR="0" lvl="4"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87177808"/>
      </p:ext>
    </p:extLst>
  </p:cSld>
  <p:clrMapOvr>
    <a:masterClrMapping/>
  </p:clrMapOvr>
  <p:transition spd="slow">
    <p:blinds dir="vert"/>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834520597"/>
      </p:ext>
    </p:extLst>
  </p:cSld>
  <p:clrMapOvr>
    <a:masterClrMapping/>
  </p:clrMapOvr>
  <p:transition spd="slow">
    <p:blinds dir="vert"/>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771499620"/>
      </p:ext>
    </p:extLst>
  </p:cSld>
  <p:clrMapOvr>
    <a:masterClrMapping/>
  </p:clrMapOvr>
  <p:transition spd="slow">
    <p:blinds dir="ver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79421"/>
      </p:ext>
    </p:extLst>
  </p:cSld>
  <p:clrMapOvr>
    <a:masterClrMapping/>
  </p:clrMapOvr>
  <p:transition spd="slow">
    <p:blinds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tc., &quot;special&quot; slides">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864039411"/>
      </p:ext>
    </p:extLst>
  </p:cSld>
  <p:clrMapOvr>
    <a:masterClrMapping/>
  </p:clrMapOvr>
  <p:transition spd="slow">
    <p:blinds dir="vert"/>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10129"/>
      </p:ext>
    </p:extLst>
  </p:cSld>
  <p:clrMapOvr>
    <a:masterClrMapping/>
  </p:clrMapOvr>
  <p:transition spd="slow">
    <p:blinds dir="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65"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6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2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0725631"/>
      </p:ext>
    </p:extLst>
  </p:cSld>
  <p:clrMapOvr>
    <a:masterClrMapping/>
  </p:clrMapOvr>
  <p:transition spd="slow">
    <p:blinds dir="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2" name="Picture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8">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974117" y="3414342"/>
            <a:ext cx="2004218" cy="827933"/>
          </a:xfrm>
          <a:prstGeom prst="rect">
            <a:avLst/>
          </a:prstGeom>
        </p:spPr>
      </p:pic>
      <p:sp>
        <p:nvSpPr>
          <p:cNvPr id="13" name="TextBox 12"/>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49153577"/>
      </p:ext>
    </p:extLst>
  </p:cSld>
  <p:clrMapOvr>
    <a:masterClrMapping/>
  </p:clrMapOvr>
  <p:transition spd="slow">
    <p:blinds dir="vert"/>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4">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16" name="Picture 15"/>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974117" y="3414341"/>
            <a:ext cx="2004218" cy="827933"/>
          </a:xfrm>
          <a:prstGeom prst="rect">
            <a:avLst/>
          </a:prstGeom>
        </p:spPr>
      </p:pic>
      <p:sp>
        <p:nvSpPr>
          <p:cNvPr id="17" name="TextBox 16"/>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1">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2">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20" name="Picture 19"/>
          <p:cNvPicPr>
            <a:picLocks noChangeAspect="1"/>
          </p:cNvPicPr>
          <p:nvPr userDrawn="1"/>
        </p:nvPicPr>
        <p:blipFill rotWithShape="1">
          <a:blip r:embed="rId13">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spTree>
    <p:extLst>
      <p:ext uri="{BB962C8B-B14F-4D97-AF65-F5344CB8AC3E}">
        <p14:creationId xmlns:p14="http://schemas.microsoft.com/office/powerpoint/2010/main" val="3921808974"/>
      </p:ext>
    </p:extLst>
  </p:cSld>
  <p:clrMapOvr>
    <a:masterClrMapping/>
  </p:clrMapOvr>
  <p:transition spd="slow">
    <p:blinds dir="vert"/>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46" indent="-2571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33"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20"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48"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79"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40241744"/>
      </p:ext>
    </p:extLst>
  </p:cSld>
  <p:clrMapOvr>
    <a:masterClrMapping/>
  </p:clrMapOvr>
  <p:transition spd="slow">
    <p:blinds dir="vert"/>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38106"/>
      </p:ext>
    </p:extLst>
  </p:cSld>
  <p:clrMapOvr>
    <a:masterClrMapping/>
  </p:clrMapOvr>
  <p:transition spd="slow">
    <p:blinds dir="vert"/>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7769523"/>
      </p:ext>
    </p:extLst>
  </p:cSld>
  <p:clrMapOvr>
    <a:masterClrMapping/>
  </p:clrMapOvr>
  <p:transition spd="slow">
    <p:blinds dir="vert"/>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7" y="84919"/>
            <a:ext cx="1108605" cy="555265"/>
          </a:xfrm>
          <a:prstGeom prst="rect">
            <a:avLst/>
          </a:prstGeom>
        </p:spPr>
      </p:pic>
      <p:sp>
        <p:nvSpPr>
          <p:cNvPr id="13" name="Rectangle 12"/>
          <p:cNvSpPr/>
          <p:nvPr userDrawn="1"/>
        </p:nvSpPr>
        <p:spPr bwMode="auto">
          <a:xfrm>
            <a:off x="0" y="7"/>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5808577"/>
      </p:ext>
    </p:extLst>
  </p:cSld>
  <p:clrMapOvr>
    <a:masterClrMapping/>
  </p:clrMapOvr>
  <p:transition spd="slow">
    <p:blinds dir="vert"/>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7"/>
            <a:ext cx="4115872" cy="1323439"/>
          </a:xfrm>
        </p:spPr>
        <p:txBody>
          <a:bodyPr/>
          <a:lstStyle>
            <a:lvl1pPr marL="254942" indent="-254942">
              <a:lnSpc>
                <a:spcPct val="90000"/>
              </a:lnSpc>
              <a:defRPr sz="2100"/>
            </a:lvl1pPr>
            <a:lvl2pPr marL="504924" indent="-244031">
              <a:lnSpc>
                <a:spcPct val="90000"/>
              </a:lnSpc>
              <a:defRPr sz="1800"/>
            </a:lvl2pPr>
            <a:lvl3pPr marL="715224" indent="-216254">
              <a:lnSpc>
                <a:spcPct val="90000"/>
              </a:lnSpc>
              <a:defRPr sz="1500"/>
            </a:lvl3pPr>
            <a:lvl4pPr marL="920565" indent="-205339">
              <a:lnSpc>
                <a:spcPct val="90000"/>
              </a:lnSpc>
              <a:defRPr sz="1400"/>
            </a:lvl4pPr>
            <a:lvl5pPr marL="1136819" indent="-210300">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7"/>
            <a:ext cx="4115872" cy="1323439"/>
          </a:xfrm>
        </p:spPr>
        <p:txBody>
          <a:bodyPr/>
          <a:lstStyle>
            <a:lvl1pPr marL="260893" indent="-260893">
              <a:lnSpc>
                <a:spcPct val="90000"/>
              </a:lnSpc>
              <a:defRPr sz="2100"/>
            </a:lvl1pPr>
            <a:lvl2pPr marL="504924" indent="-254942">
              <a:lnSpc>
                <a:spcPct val="90000"/>
              </a:lnSpc>
              <a:defRPr sz="1800"/>
            </a:lvl2pPr>
            <a:lvl3pPr marL="721178" indent="-227169">
              <a:lnSpc>
                <a:spcPct val="90000"/>
              </a:lnSpc>
              <a:defRPr sz="1500"/>
            </a:lvl3pPr>
            <a:lvl4pPr marL="920565" indent="-199386">
              <a:lnSpc>
                <a:spcPct val="90000"/>
              </a:lnSpc>
              <a:defRPr sz="1400"/>
            </a:lvl4pPr>
            <a:lvl5pPr marL="1136819" indent="-205339">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1996623"/>
      </p:ext>
    </p:extLst>
  </p:cSld>
  <p:clrMapOvr>
    <a:masterClrMapping/>
  </p:clrMapOvr>
  <p:transition spd="slow">
    <p:blinds dir="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13674"/>
      </p:ext>
    </p:extLst>
  </p:cSld>
  <p:clrMapOvr>
    <a:masterClrMapping/>
  </p:clrMapOvr>
  <p:transition spd="slow">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blinds dir="vert"/>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020897705"/>
      </p:ext>
    </p:extLst>
  </p:cSld>
  <p:clrMapOvr>
    <a:masterClrMapping/>
  </p:clrMapOvr>
  <p:transition spd="slow">
    <p:blinds dir="vert"/>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6">
            <a:extLst>
              <a:ext uri="{28A0092B-C50C-407E-A947-70E740481C1C}">
                <a14:useLocalDpi xmlns:a14="http://schemas.microsoft.com/office/drawing/2010/main" val="0"/>
              </a:ext>
            </a:extLst>
          </a:blip>
          <a:srcRect l="21790" r="25133"/>
          <a:stretch/>
        </p:blipFill>
        <p:spPr bwMode="black">
          <a:xfrm>
            <a:off x="2064171" y="2484549"/>
            <a:ext cx="710732" cy="803219"/>
          </a:xfrm>
          <a:prstGeom prst="rect">
            <a:avLst/>
          </a:prstGeom>
        </p:spPr>
      </p:pic>
      <p:sp>
        <p:nvSpPr>
          <p:cNvPr id="17" name="Arrow Bar"/>
          <p:cNvSpPr/>
          <p:nvPr userDrawn="1"/>
        </p:nvSpPr>
        <p:spPr bwMode="auto">
          <a:xfrm>
            <a:off x="8514210"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664896776"/>
      </p:ext>
    </p:extLst>
  </p:cSld>
  <p:clrMapOvr>
    <a:masterClrMapping/>
  </p:clrMapOvr>
  <p:transition spd="slow">
    <p:blinds dir="vert"/>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885192" y="2651469"/>
            <a:ext cx="782503" cy="469379"/>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0"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055714375"/>
      </p:ext>
    </p:extLst>
  </p:cSld>
  <p:clrMapOvr>
    <a:masterClrMapping/>
  </p:clrMapOvr>
  <p:transition spd="slow">
    <p:blinds dir="vert"/>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Option 3">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08"/>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75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07" y="3771905"/>
            <a:ext cx="5154369" cy="347441"/>
          </a:xfrm>
        </p:spPr>
        <p:txBody>
          <a:bodyPr>
            <a:noAutofit/>
          </a:bodyPr>
          <a:lstStyle>
            <a:lvl1pPr marL="0" indent="0" algn="l" defTabSz="68575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6">
            <a:extLst>
              <a:ext uri="{28A0092B-C50C-407E-A947-70E740481C1C}">
                <a14:useLocalDpi xmlns:a14="http://schemas.microsoft.com/office/drawing/2010/main" val="0"/>
              </a:ext>
            </a:extLst>
          </a:blip>
          <a:srcRect l="21790" r="25133"/>
          <a:stretch/>
        </p:blipFill>
        <p:spPr bwMode="black">
          <a:xfrm>
            <a:off x="2064171" y="3615982"/>
            <a:ext cx="710732" cy="803219"/>
          </a:xfrm>
          <a:prstGeom prst="rect">
            <a:avLst/>
          </a:prstGeom>
        </p:spPr>
      </p:pic>
      <p:sp>
        <p:nvSpPr>
          <p:cNvPr id="68"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851015753"/>
      </p:ext>
    </p:extLst>
  </p:cSld>
  <p:clrMapOvr>
    <a:masterClrMapping/>
  </p:clrMapOvr>
  <p:transition spd="slow">
    <p:blinds dir="vert"/>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93463165"/>
      </p:ext>
    </p:extLst>
  </p:cSld>
  <p:clrMapOvr>
    <a:masterClrMapping/>
  </p:clrMapOvr>
  <p:transition spd="slow">
    <p:blinds dir="vert"/>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28" y="3663082"/>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138460463"/>
      </p:ext>
    </p:extLst>
  </p:cSld>
  <p:clrMapOvr>
    <a:masterClrMapping/>
  </p:clrMapOvr>
  <p:transition spd="slow">
    <p:blinds dir="vert"/>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Video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6707" t="18131" r="23736" b="9074"/>
          <a:stretch/>
        </p:blipFill>
        <p:spPr bwMode="black">
          <a:xfrm>
            <a:off x="918002" y="2652436"/>
            <a:ext cx="1785562" cy="1573307"/>
          </a:xfrm>
          <a:prstGeom prst="rect">
            <a:avLst/>
          </a:prstGeom>
        </p:spPr>
      </p:pic>
    </p:spTree>
    <p:extLst>
      <p:ext uri="{BB962C8B-B14F-4D97-AF65-F5344CB8AC3E}">
        <p14:creationId xmlns:p14="http://schemas.microsoft.com/office/powerpoint/2010/main" val="154791096"/>
      </p:ext>
    </p:extLst>
  </p:cSld>
  <p:clrMapOvr>
    <a:masterClrMapping/>
  </p:clrMapOvr>
  <p:transition spd="slow">
    <p:blinds dir="vert"/>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8396" y="2637279"/>
            <a:ext cx="1718713" cy="1687024"/>
          </a:xfrm>
          <a:prstGeom prst="rect">
            <a:avLst/>
          </a:prstGeom>
        </p:spPr>
      </p:pic>
    </p:spTree>
    <p:extLst>
      <p:ext uri="{BB962C8B-B14F-4D97-AF65-F5344CB8AC3E}">
        <p14:creationId xmlns:p14="http://schemas.microsoft.com/office/powerpoint/2010/main" val="1329066356"/>
      </p:ext>
    </p:extLst>
  </p:cSld>
  <p:clrMapOvr>
    <a:masterClrMapping/>
  </p:clrMapOvr>
  <p:transition spd="slow">
    <p:blinds dir="vert"/>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681" y="2553162"/>
            <a:ext cx="1917928" cy="1882567"/>
          </a:xfrm>
          <a:prstGeom prst="rect">
            <a:avLst/>
          </a:prstGeom>
        </p:spPr>
      </p:pic>
    </p:spTree>
    <p:extLst>
      <p:ext uri="{BB962C8B-B14F-4D97-AF65-F5344CB8AC3E}">
        <p14:creationId xmlns:p14="http://schemas.microsoft.com/office/powerpoint/2010/main" val="1807009565"/>
      </p:ext>
    </p:extLst>
  </p:cSld>
  <p:clrMapOvr>
    <a:masterClrMapping/>
  </p:clrMapOvr>
  <p:transition spd="slow">
    <p:blinds dir="vert"/>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299431" y="2591921"/>
            <a:ext cx="3076819" cy="1845609"/>
          </a:xfrm>
          <a:prstGeom prst="rect">
            <a:avLst/>
          </a:prstGeom>
        </p:spPr>
      </p:pic>
    </p:spTree>
    <p:extLst>
      <p:ext uri="{BB962C8B-B14F-4D97-AF65-F5344CB8AC3E}">
        <p14:creationId xmlns:p14="http://schemas.microsoft.com/office/powerpoint/2010/main" val="2454453129"/>
      </p:ext>
    </p:extLst>
  </p:cSld>
  <p:clrMapOvr>
    <a:masterClrMapping/>
  </p:clrMapOvr>
  <p:transition spd="slow">
    <p:blinds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blinds dir="vert"/>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579683"/>
      </p:ext>
    </p:extLst>
  </p:cSld>
  <p:clrMapOvr>
    <a:masterClrMapping/>
  </p:clrMapOvr>
  <p:transition spd="slow">
    <p:blinds dir="vert"/>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24" indent="0">
              <a:buNone/>
              <a:defRPr sz="1500">
                <a:gradFill>
                  <a:gsLst>
                    <a:gs pos="100000">
                      <a:schemeClr val="tx1"/>
                    </a:gs>
                    <a:gs pos="6000">
                      <a:schemeClr val="tx1"/>
                    </a:gs>
                  </a:gsLst>
                  <a:lin ang="5400000" scaled="0"/>
                </a:gradFill>
              </a:defRPr>
            </a:lvl3pPr>
            <a:lvl4pPr marL="342886" indent="0">
              <a:buNone/>
              <a:defRPr sz="1500">
                <a:gradFill>
                  <a:gsLst>
                    <a:gs pos="100000">
                      <a:schemeClr val="tx1"/>
                    </a:gs>
                    <a:gs pos="6000">
                      <a:schemeClr val="tx1"/>
                    </a:gs>
                  </a:gsLst>
                  <a:lin ang="5400000" scaled="0"/>
                </a:gradFill>
              </a:defRPr>
            </a:lvl4pPr>
            <a:lvl5pPr marL="520287" indent="0">
              <a:buNone/>
              <a:defRPr sz="15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8637854"/>
      </p:ext>
    </p:extLst>
  </p:cSld>
  <p:clrMapOvr>
    <a:masterClrMapping/>
  </p:clrMapOvr>
  <p:transition spd="slow">
    <p:blinds dir="vert"/>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24" indent="0">
              <a:buNone/>
              <a:defRPr sz="1500">
                <a:gradFill>
                  <a:gsLst>
                    <a:gs pos="100000">
                      <a:schemeClr val="tx1"/>
                    </a:gs>
                    <a:gs pos="0">
                      <a:schemeClr val="tx1"/>
                    </a:gs>
                  </a:gsLst>
                  <a:lin ang="5400000" scaled="0"/>
                </a:gradFill>
              </a:defRPr>
            </a:lvl3pPr>
            <a:lvl4pPr marL="342886" indent="0">
              <a:buNone/>
              <a:defRPr sz="1500">
                <a:gradFill>
                  <a:gsLst>
                    <a:gs pos="100000">
                      <a:schemeClr val="tx1"/>
                    </a:gs>
                    <a:gs pos="0">
                      <a:schemeClr val="tx1"/>
                    </a:gs>
                  </a:gsLst>
                  <a:lin ang="5400000" scaled="0"/>
                </a:gradFill>
              </a:defRPr>
            </a:lvl4pPr>
            <a:lvl5pPr marL="520287" indent="0">
              <a:buNone/>
              <a:defRPr sz="15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0898942"/>
      </p:ext>
    </p:extLst>
  </p:cSld>
  <p:clrMapOvr>
    <a:masterClrMapping/>
  </p:clrMapOvr>
  <p:transition spd="slow">
    <p:blinds dir="vert"/>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68" indent="-219068">
              <a:spcBef>
                <a:spcPts val="900"/>
              </a:spcBef>
              <a:buClr>
                <a:schemeClr val="tx1"/>
              </a:buClr>
              <a:buFont typeface="Wingdings" pitchFamily="2" charset="2"/>
              <a:buChar char=""/>
              <a:defRPr/>
            </a:lvl1pPr>
            <a:lvl2pPr marL="390513" indent="-171445">
              <a:defRPr sz="1500"/>
            </a:lvl2pPr>
            <a:lvl3pPr marL="514335" indent="-123822">
              <a:tabLst/>
              <a:defRPr sz="1500"/>
            </a:lvl3pPr>
            <a:lvl4pPr marL="647678" indent="-133345">
              <a:defRPr/>
            </a:lvl4pPr>
            <a:lvl5pPr marL="771500"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86" indent="-25478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34" indent="-257167">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78" indent="-257167">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00" indent="-257167">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846" indent="-257167">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68" marR="0" lvl="0"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68" marR="0" lvl="1"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68" marR="0" lvl="2"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68" marR="0" lvl="3"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68" marR="0" lvl="4"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529654041"/>
      </p:ext>
    </p:extLst>
  </p:cSld>
  <p:clrMapOvr>
    <a:masterClrMapping/>
  </p:clrMapOvr>
  <p:transition spd="slow">
    <p:blinds dir="vert"/>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47128060"/>
      </p:ext>
    </p:extLst>
  </p:cSld>
  <p:clrMapOvr>
    <a:masterClrMapping/>
  </p:clrMapOvr>
  <p:transition spd="slow">
    <p:blinds dir="vert"/>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90115672"/>
      </p:ext>
    </p:extLst>
  </p:cSld>
  <p:clrMapOvr>
    <a:masterClrMapping/>
  </p:clrMapOvr>
  <p:transition spd="slow">
    <p:blinds dir="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46318471"/>
      </p:ext>
    </p:extLst>
  </p:cSld>
  <p:clrMapOvr>
    <a:masterClrMapping/>
  </p:clrMapOvr>
  <p:transition spd="slow">
    <p:blinds dir="vert"/>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78669"/>
      </p:ext>
    </p:extLst>
  </p:cSld>
  <p:clrMapOvr>
    <a:masterClrMapping/>
  </p:clrMapOvr>
  <p:transition spd="slow">
    <p:blinds dir="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2"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8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01"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6634701"/>
      </p:ext>
    </p:extLst>
  </p:cSld>
  <p:clrMapOvr>
    <a:masterClrMapping/>
  </p:clrMapOvr>
  <p:transition spd="slow">
    <p:blinds dir="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2" name="Picture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8">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974117" y="3414340"/>
            <a:ext cx="2004218" cy="827933"/>
          </a:xfrm>
          <a:prstGeom prst="rect">
            <a:avLst/>
          </a:prstGeom>
        </p:spPr>
      </p:pic>
      <p:sp>
        <p:nvSpPr>
          <p:cNvPr id="13" name="TextBox 12"/>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004554812"/>
      </p:ext>
    </p:extLst>
  </p:cSld>
  <p:clrMapOvr>
    <a:masterClrMapping/>
  </p:clrMapOvr>
  <p:transition spd="slow">
    <p:blinds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1.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theme" Target="../theme/theme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spd="slow">
    <p:blinds dir="vert"/>
  </p:transition>
  <p:timing>
    <p:tnLst>
      <p:par>
        <p:cTn id="1" dur="indefinite" restart="never" nodeType="tmRoot"/>
      </p:par>
    </p:tnLst>
  </p:timing>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1"/>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8" y="1428753"/>
            <a:ext cx="8363936" cy="158120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spd="slow">
    <p:blinds dir="vert"/>
  </p:transition>
  <p:timing>
    <p:tnLst>
      <p:par>
        <p:cTn id="1" dur="indefinite" restart="never" nodeType="tmRoot"/>
      </p:par>
    </p:tnLst>
  </p:timing>
  <p:txStyles>
    <p:titleStyle>
      <a:lvl1pPr algn="l" defTabSz="685487" rtl="0" eaLnBrk="1" latinLnBrk="0" hangingPunct="1">
        <a:lnSpc>
          <a:spcPct val="90000"/>
        </a:lnSpc>
        <a:spcBef>
          <a:spcPct val="0"/>
        </a:spcBef>
        <a:buNone/>
        <a:defRPr lang="en-US" sz="3300" b="0" kern="1200" cap="none" spc="-75" baseline="0" dirty="0">
          <a:ln w="3175">
            <a:noFill/>
          </a:ln>
          <a:solidFill>
            <a:schemeClr val="tx1">
              <a:alpha val="99000"/>
            </a:schemeClr>
          </a:solidFill>
          <a:effectLst/>
          <a:latin typeface="+mj-lt"/>
          <a:ea typeface="+mn-ea"/>
          <a:cs typeface="Arial" charset="0"/>
        </a:defRPr>
      </a:lvl1pPr>
    </p:titleStyle>
    <p:bodyStyle>
      <a:lvl1pPr marL="0" indent="0" algn="l" defTabSz="685487" rtl="0" eaLnBrk="1" latinLnBrk="0" hangingPunct="1">
        <a:lnSpc>
          <a:spcPct val="90000"/>
        </a:lnSpc>
        <a:spcBef>
          <a:spcPct val="20000"/>
        </a:spcBef>
        <a:buFont typeface="Arial" pitchFamily="34" charset="0"/>
        <a:buNone/>
        <a:defRPr sz="2300" b="0" kern="1200">
          <a:solidFill>
            <a:schemeClr val="tx1">
              <a:alpha val="99000"/>
            </a:schemeClr>
          </a:solidFill>
          <a:latin typeface="Consolas" pitchFamily="49" charset="0"/>
          <a:ea typeface="+mn-ea"/>
          <a:cs typeface="Consolas" pitchFamily="49" charset="0"/>
        </a:defRPr>
      </a:lvl1pPr>
      <a:lvl2pPr marL="288596" indent="-5953" algn="l" defTabSz="685487" rtl="0" eaLnBrk="1" latinLnBrk="0" hangingPunct="1">
        <a:lnSpc>
          <a:spcPct val="90000"/>
        </a:lnSpc>
        <a:spcBef>
          <a:spcPct val="20000"/>
        </a:spcBef>
        <a:buFont typeface="Arial" pitchFamily="34" charset="0"/>
        <a:buNone/>
        <a:defRPr sz="2100" b="0" kern="1200">
          <a:solidFill>
            <a:schemeClr val="tx1">
              <a:alpha val="99000"/>
            </a:schemeClr>
          </a:solidFill>
          <a:latin typeface="Consolas" pitchFamily="49" charset="0"/>
          <a:ea typeface="+mn-ea"/>
          <a:cs typeface="Consolas" pitchFamily="49" charset="0"/>
        </a:defRPr>
      </a:lvl2pPr>
      <a:lvl3pPr marL="571238"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3pPr>
      <a:lvl4pPr marL="820167"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4pPr>
      <a:lvl5pPr marL="1069085" indent="0"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9"/>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491211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spd="slow">
    <p:blinds dir="vert"/>
  </p:transition>
  <p:timing>
    <p:tnLst>
      <p:par>
        <p:cTn id="1" dur="indefinite" restart="never" nodeType="tmRoot"/>
      </p:par>
    </p:tnLst>
  </p:timing>
  <p:txStyles>
    <p:titleStyle>
      <a:lvl1pPr algn="l" defTabSz="68560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92" indent="-345192" algn="l" defTabSz="68560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591" indent="-296398" algn="l" defTabSz="68560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941" indent="-302350" algn="l" defTabSz="68560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426" indent="-25949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787" indent="-25235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424"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21"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27"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29"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7" rtl="0" eaLnBrk="1" latinLnBrk="0" hangingPunct="1">
        <a:defRPr sz="1400" kern="1200">
          <a:solidFill>
            <a:schemeClr val="tx1"/>
          </a:solidFill>
          <a:latin typeface="+mn-lt"/>
          <a:ea typeface="+mn-ea"/>
          <a:cs typeface="+mn-cs"/>
        </a:defRPr>
      </a:lvl1pPr>
      <a:lvl2pPr marL="342799" algn="l" defTabSz="685607" rtl="0" eaLnBrk="1" latinLnBrk="0" hangingPunct="1">
        <a:defRPr sz="1400" kern="1200">
          <a:solidFill>
            <a:schemeClr val="tx1"/>
          </a:solidFill>
          <a:latin typeface="+mn-lt"/>
          <a:ea typeface="+mn-ea"/>
          <a:cs typeface="+mn-cs"/>
        </a:defRPr>
      </a:lvl2pPr>
      <a:lvl3pPr marL="685607" algn="l" defTabSz="685607" rtl="0" eaLnBrk="1" latinLnBrk="0" hangingPunct="1">
        <a:defRPr sz="1400" kern="1200">
          <a:solidFill>
            <a:schemeClr val="tx1"/>
          </a:solidFill>
          <a:latin typeface="+mn-lt"/>
          <a:ea typeface="+mn-ea"/>
          <a:cs typeface="+mn-cs"/>
        </a:defRPr>
      </a:lvl3pPr>
      <a:lvl4pPr marL="1028409" algn="l" defTabSz="685607" rtl="0" eaLnBrk="1" latinLnBrk="0" hangingPunct="1">
        <a:defRPr sz="1400" kern="1200">
          <a:solidFill>
            <a:schemeClr val="tx1"/>
          </a:solidFill>
          <a:latin typeface="+mn-lt"/>
          <a:ea typeface="+mn-ea"/>
          <a:cs typeface="+mn-cs"/>
        </a:defRPr>
      </a:lvl4pPr>
      <a:lvl5pPr marL="1371215" algn="l" defTabSz="685607" rtl="0" eaLnBrk="1" latinLnBrk="0" hangingPunct="1">
        <a:defRPr sz="1400" kern="1200">
          <a:solidFill>
            <a:schemeClr val="tx1"/>
          </a:solidFill>
          <a:latin typeface="+mn-lt"/>
          <a:ea typeface="+mn-ea"/>
          <a:cs typeface="+mn-cs"/>
        </a:defRPr>
      </a:lvl5pPr>
      <a:lvl6pPr marL="1714012" algn="l" defTabSz="685607" rtl="0" eaLnBrk="1" latinLnBrk="0" hangingPunct="1">
        <a:defRPr sz="1400" kern="1200">
          <a:solidFill>
            <a:schemeClr val="tx1"/>
          </a:solidFill>
          <a:latin typeface="+mn-lt"/>
          <a:ea typeface="+mn-ea"/>
          <a:cs typeface="+mn-cs"/>
        </a:defRPr>
      </a:lvl6pPr>
      <a:lvl7pPr marL="2056820" algn="l" defTabSz="685607" rtl="0" eaLnBrk="1" latinLnBrk="0" hangingPunct="1">
        <a:defRPr sz="1400" kern="1200">
          <a:solidFill>
            <a:schemeClr val="tx1"/>
          </a:solidFill>
          <a:latin typeface="+mn-lt"/>
          <a:ea typeface="+mn-ea"/>
          <a:cs typeface="+mn-cs"/>
        </a:defRPr>
      </a:lvl7pPr>
      <a:lvl8pPr marL="2399624" algn="l" defTabSz="685607" rtl="0" eaLnBrk="1" latinLnBrk="0" hangingPunct="1">
        <a:defRPr sz="1400" kern="1200">
          <a:solidFill>
            <a:schemeClr val="tx1"/>
          </a:solidFill>
          <a:latin typeface="+mn-lt"/>
          <a:ea typeface="+mn-ea"/>
          <a:cs typeface="+mn-cs"/>
        </a:defRPr>
      </a:lvl8pPr>
      <a:lvl9pPr marL="2742429" algn="l" defTabSz="6856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6"/>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6008834"/>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ransition spd="slow">
    <p:blinds dir="vert"/>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37" indent="-345237" algn="l" defTabSz="68569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992362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spd="slow">
    <p:blinds dir="vert"/>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65" marR="0" indent="-254765" algn="l" defTabSz="685693"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765" marR="0" indent="-175001" algn="l" defTabSz="68569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15"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598815" algn="l"/>
        </a:tabLst>
        <a:defRPr sz="1800" kern="1200" spc="0" baseline="0">
          <a:gradFill>
            <a:gsLst>
              <a:gs pos="1250">
                <a:schemeClr val="tx1"/>
              </a:gs>
              <a:gs pos="100000">
                <a:schemeClr val="tx1"/>
              </a:gs>
            </a:gsLst>
            <a:lin ang="5400000" scaled="0"/>
          </a:gradFill>
          <a:latin typeface="+mn-lt"/>
          <a:ea typeface="+mn-ea"/>
          <a:cs typeface="+mn-cs"/>
        </a:defRPr>
      </a:lvl3pPr>
      <a:lvl4pPr marL="772627" marR="0" indent="-173809" algn="l" defTabSz="685693"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676"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941676" algn="l"/>
        </a:tabLst>
        <a:defRPr sz="1500" kern="1200" spc="0" baseline="0">
          <a:gradFill>
            <a:gsLst>
              <a:gs pos="1250">
                <a:schemeClr val="tx1"/>
              </a:gs>
              <a:gs pos="100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99461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2" r:id="rId24"/>
    <p:sldLayoutId id="2147483833" r:id="rId25"/>
    <p:sldLayoutId id="2147483834" r:id="rId26"/>
  </p:sldLayoutIdLst>
  <p:transition spd="slow">
    <p:blinds dir="vert"/>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86" marR="0" indent="-254786" algn="l" defTabSz="68575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01" marR="0" indent="-175016" algn="l" defTabSz="68575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65"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598865" algn="l"/>
        </a:tabLst>
        <a:defRPr sz="1800" kern="1200" spc="0" baseline="0">
          <a:gradFill>
            <a:gsLst>
              <a:gs pos="1250">
                <a:schemeClr val="tx1"/>
              </a:gs>
              <a:gs pos="100000">
                <a:schemeClr val="tx1"/>
              </a:gs>
            </a:gsLst>
            <a:lin ang="5400000" scaled="0"/>
          </a:gradFill>
          <a:latin typeface="+mn-lt"/>
          <a:ea typeface="+mn-ea"/>
          <a:cs typeface="+mn-cs"/>
        </a:defRPr>
      </a:lvl3pPr>
      <a:lvl4pPr marL="772691" marR="0" indent="-173824" algn="l" defTabSz="68575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54"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941754" algn="l"/>
        </a:tabLst>
        <a:defRPr sz="1500" kern="1200" spc="0" baseline="0">
          <a:gradFill>
            <a:gsLst>
              <a:gs pos="1250">
                <a:schemeClr val="tx1"/>
              </a:gs>
              <a:gs pos="100000">
                <a:schemeClr val="tx1"/>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87133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ransition spd="slow">
    <p:blinds dir="vert"/>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357565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Lst>
  <p:transition spd="slow">
    <p:blinds dir="vert"/>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1879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ransition spd="slow">
    <p:blinds dir="vert"/>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11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oleObject" Target="file:///C:\Users\&#23425;\Dropbox\share(hoi-ning)\MobileApp\ICSE14\D5\materia\Example%20-%20Copy.vsd\Drawing\~Page-1\Document" TargetMode="External"/><Relationship Id="rId3" Type="http://schemas.openxmlformats.org/officeDocument/2006/relationships/tags" Target="../tags/tag2.xml"/><Relationship Id="rId7" Type="http://schemas.openxmlformats.org/officeDocument/2006/relationships/image" Target="../media/image1.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7.xml"/><Relationship Id="rId11" Type="http://schemas.openxmlformats.org/officeDocument/2006/relationships/image" Target="../media/image40.png"/><Relationship Id="rId5" Type="http://schemas.openxmlformats.org/officeDocument/2006/relationships/slideLayout" Target="../slideLayouts/slideLayout8.xml"/><Relationship Id="rId10" Type="http://schemas.openxmlformats.org/officeDocument/2006/relationships/image" Target="../media/image39.png"/><Relationship Id="rId4" Type="http://schemas.openxmlformats.org/officeDocument/2006/relationships/tags" Target="../tags/tag3.xml"/><Relationship Id="rId9" Type="http://schemas.openxmlformats.org/officeDocument/2006/relationships/image" Target="../media/image38.emf"/></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8.xml"/><Relationship Id="rId7" Type="http://schemas.openxmlformats.org/officeDocument/2006/relationships/image" Target="../media/image4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41.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slideLayout" Target="../slideLayouts/slideLayout8.xml"/><Relationship Id="rId7" Type="http://schemas.openxmlformats.org/officeDocument/2006/relationships/image" Target="../media/image4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4.png"/><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hyperlink" Target="http://support.swiftkey.ne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hyperlink" Target="http://www.appbrain.com/stats/number-of-android-apps" TargetMode="External"/><Relationship Id="rId4" Type="http://schemas.openxmlformats.org/officeDocument/2006/relationships/hyperlink" Target="http://148apps.biz/app-store-metrics/"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g"/><Relationship Id="rId1" Type="http://schemas.openxmlformats.org/officeDocument/2006/relationships/slideLayout" Target="../slideLayouts/slideLayout9.xml"/><Relationship Id="rId5" Type="http://schemas.openxmlformats.org/officeDocument/2006/relationships/image" Target="../media/image31.jpg"/><Relationship Id="rId4" Type="http://schemas.openxmlformats.org/officeDocument/2006/relationships/image" Target="../media/image30.jpe"/></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a:xfrm>
            <a:off x="1" y="1581150"/>
            <a:ext cx="9137234" cy="830997"/>
          </a:xfrm>
          <a:noFill/>
        </p:spPr>
        <p:txBody>
          <a:bodyPr/>
          <a:lstStyle/>
          <a:p>
            <a:pPr algn="ctr"/>
            <a:r>
              <a:rPr lang="en-US" altLang="zh-CN" sz="3000" dirty="0"/>
              <a:t>AR-Miner: Mining Informative Reviews for Developers </a:t>
            </a:r>
            <a:r>
              <a:rPr lang="en-US" altLang="zh-CN" sz="3000" dirty="0" smtClean="0"/>
              <a:t/>
            </a:r>
            <a:br>
              <a:rPr lang="en-US" altLang="zh-CN" sz="3000" dirty="0" smtClean="0"/>
            </a:br>
            <a:r>
              <a:rPr lang="en-US" altLang="zh-CN" sz="3000" dirty="0" smtClean="0"/>
              <a:t>from </a:t>
            </a:r>
            <a:r>
              <a:rPr lang="en-US" altLang="zh-CN" sz="3000" dirty="0" smtClean="0"/>
              <a:t>Mobile </a:t>
            </a:r>
            <a:r>
              <a:rPr lang="en-US" altLang="zh-CN" sz="3000" dirty="0"/>
              <a:t>App Marketplace</a:t>
            </a:r>
            <a:endParaRPr lang="en-US" sz="3000" dirty="0" smtClean="0">
              <a:solidFill>
                <a:schemeClr val="tx1"/>
              </a:solidFill>
              <a:latin typeface="Calibri" pitchFamily="34" charset="0"/>
            </a:endParaRPr>
          </a:p>
        </p:txBody>
      </p:sp>
      <p:sp>
        <p:nvSpPr>
          <p:cNvPr id="12" name="Rectangle 6"/>
          <p:cNvSpPr txBox="1">
            <a:spLocks noChangeArrowheads="1"/>
          </p:cNvSpPr>
          <p:nvPr/>
        </p:nvSpPr>
        <p:spPr bwMode="auto">
          <a:xfrm>
            <a:off x="1445771" y="3077499"/>
            <a:ext cx="6396064" cy="1327343"/>
          </a:xfrm>
          <a:prstGeom prst="rect">
            <a:avLst/>
          </a:prstGeom>
          <a:noFill/>
          <a:ln w="9525">
            <a:noFill/>
            <a:miter lim="800000"/>
            <a:headEnd/>
            <a:tailEnd/>
          </a:ln>
        </p:spPr>
        <p:txBody>
          <a:bodyPr/>
          <a:lstStyle/>
          <a:p>
            <a:pPr marL="342900" indent="-342900" algn="ctr" defTabSz="914400" fontAlgn="base">
              <a:spcAft>
                <a:spcPct val="0"/>
              </a:spcAft>
              <a:defRPr/>
            </a:pPr>
            <a:endParaRPr lang="en-US" sz="3200" i="1" kern="0" dirty="0">
              <a:solidFill>
                <a:srgbClr val="1F497D"/>
              </a:solidFill>
              <a:latin typeface="Arial" pitchFamily="34" charset="0"/>
              <a:cs typeface="Arial" pitchFamily="34" charset="0"/>
            </a:endParaRPr>
          </a:p>
        </p:txBody>
      </p:sp>
      <p:sp>
        <p:nvSpPr>
          <p:cNvPr id="7" name="Rectangle 6"/>
          <p:cNvSpPr/>
          <p:nvPr/>
        </p:nvSpPr>
        <p:spPr>
          <a:xfrm>
            <a:off x="0" y="3733217"/>
            <a:ext cx="9137235" cy="757130"/>
          </a:xfrm>
          <a:prstGeom prst="rect">
            <a:avLst/>
          </a:prstGeom>
        </p:spPr>
        <p:txBody>
          <a:bodyPr wrap="square">
            <a:spAutoFit/>
          </a:bodyPr>
          <a:lstStyle/>
          <a:p>
            <a:pPr algn="ctr" fontAlgn="base">
              <a:lnSpc>
                <a:spcPct val="90000"/>
              </a:lnSpc>
              <a:spcBef>
                <a:spcPct val="0"/>
              </a:spcBef>
              <a:spcAft>
                <a:spcPct val="0"/>
              </a:spcAft>
              <a:defRPr/>
            </a:pPr>
            <a:r>
              <a:rPr lang="en-US" sz="2400" spc="-75" dirty="0">
                <a:ln w="3175">
                  <a:noFill/>
                </a:ln>
                <a:latin typeface="Calibri" pitchFamily="34" charset="0"/>
                <a:cs typeface="Arial" charset="0"/>
              </a:rPr>
              <a:t>Nanyang Technological University, </a:t>
            </a:r>
            <a:r>
              <a:rPr lang="en-US" sz="2400" spc="-75" dirty="0" smtClean="0">
                <a:ln w="3175">
                  <a:noFill/>
                </a:ln>
                <a:latin typeface="Calibri" pitchFamily="34" charset="0"/>
                <a:cs typeface="Arial" charset="0"/>
              </a:rPr>
              <a:t>Singapore</a:t>
            </a:r>
            <a:endParaRPr lang="en-US" sz="2400" spc="-75" dirty="0">
              <a:ln w="3175">
                <a:noFill/>
              </a:ln>
              <a:latin typeface="Calibri" pitchFamily="34" charset="0"/>
              <a:cs typeface="Arial" charset="0"/>
            </a:endParaRPr>
          </a:p>
          <a:p>
            <a:pPr algn="ctr" fontAlgn="base">
              <a:lnSpc>
                <a:spcPct val="90000"/>
              </a:lnSpc>
              <a:spcBef>
                <a:spcPct val="0"/>
              </a:spcBef>
              <a:spcAft>
                <a:spcPct val="0"/>
              </a:spcAft>
              <a:defRPr/>
            </a:pPr>
            <a:r>
              <a:rPr lang="en-US" altLang="zh-CN" sz="2400" spc="-75" dirty="0" smtClean="0">
                <a:ln w="3175">
                  <a:noFill/>
                </a:ln>
                <a:latin typeface="Calibri" pitchFamily="34" charset="0"/>
                <a:cs typeface="Arial" charset="0"/>
              </a:rPr>
              <a:t>June</a:t>
            </a:r>
            <a:r>
              <a:rPr lang="en-US" sz="2400" spc="-75" dirty="0" smtClean="0">
                <a:ln w="3175">
                  <a:noFill/>
                </a:ln>
                <a:latin typeface="Calibri" pitchFamily="34" charset="0"/>
                <a:cs typeface="Arial" charset="0"/>
              </a:rPr>
              <a:t>, </a:t>
            </a:r>
            <a:r>
              <a:rPr lang="en-US" sz="2400" spc="-75" dirty="0">
                <a:ln w="3175">
                  <a:noFill/>
                </a:ln>
                <a:latin typeface="Calibri" pitchFamily="34" charset="0"/>
                <a:cs typeface="Arial" charset="0"/>
              </a:rPr>
              <a:t>201</a:t>
            </a:r>
            <a:r>
              <a:rPr lang="en-US" altLang="zh-CN" sz="2400" spc="-75" dirty="0">
                <a:ln w="3175">
                  <a:noFill/>
                </a:ln>
                <a:latin typeface="Calibri" pitchFamily="34" charset="0"/>
                <a:cs typeface="Arial" charset="0"/>
              </a:rPr>
              <a:t>4</a:t>
            </a:r>
            <a:endParaRPr lang="en-US" sz="2400" spc="-75" dirty="0">
              <a:ln w="3175">
                <a:noFill/>
              </a:ln>
              <a:latin typeface="Calibri" pitchFamily="34" charset="0"/>
              <a:cs typeface="Arial" charset="0"/>
            </a:endParaRPr>
          </a:p>
        </p:txBody>
      </p:sp>
      <p:sp>
        <p:nvSpPr>
          <p:cNvPr id="10" name="Rectangle 9"/>
          <p:cNvSpPr/>
          <p:nvPr/>
        </p:nvSpPr>
        <p:spPr>
          <a:xfrm>
            <a:off x="0" y="3015954"/>
            <a:ext cx="9137235" cy="480131"/>
          </a:xfrm>
          <a:prstGeom prst="rect">
            <a:avLst/>
          </a:prstGeom>
        </p:spPr>
        <p:txBody>
          <a:bodyPr wrap="square">
            <a:spAutoFit/>
          </a:bodyPr>
          <a:lstStyle/>
          <a:p>
            <a:pPr algn="ctr" fontAlgn="base">
              <a:lnSpc>
                <a:spcPct val="90000"/>
              </a:lnSpc>
              <a:spcBef>
                <a:spcPct val="0"/>
              </a:spcBef>
              <a:spcAft>
                <a:spcPct val="0"/>
              </a:spcAft>
              <a:defRPr/>
            </a:pPr>
            <a:r>
              <a:rPr lang="en-US" altLang="zh-CN" sz="2800" spc="-75" dirty="0" smtClean="0">
                <a:ln w="3175">
                  <a:noFill/>
                </a:ln>
                <a:latin typeface="Calibri" pitchFamily="34" charset="0"/>
                <a:cs typeface="Arial" charset="0"/>
              </a:rPr>
              <a:t>Presented by </a:t>
            </a:r>
            <a:r>
              <a:rPr lang="en-US" sz="2800" spc="-75" dirty="0" smtClean="0">
                <a:ln w="3175">
                  <a:noFill/>
                </a:ln>
                <a:latin typeface="Calibri" pitchFamily="34" charset="0"/>
                <a:cs typeface="Arial" charset="0"/>
              </a:rPr>
              <a:t>Chen </a:t>
            </a:r>
            <a:r>
              <a:rPr lang="en-US" sz="2800" spc="-75" dirty="0">
                <a:ln w="3175">
                  <a:noFill/>
                </a:ln>
                <a:latin typeface="Calibri" pitchFamily="34" charset="0"/>
                <a:cs typeface="Arial" charset="0"/>
              </a:rPr>
              <a:t>Ning</a:t>
            </a: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91" t="4524" r="691" b="4524"/>
          <a:stretch/>
        </p:blipFill>
        <p:spPr bwMode="auto">
          <a:xfrm>
            <a:off x="269240" y="209550"/>
            <a:ext cx="2931160" cy="92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975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6"/>
          <p:cNvSpPr/>
          <p:nvPr/>
        </p:nvSpPr>
        <p:spPr bwMode="auto">
          <a:xfrm>
            <a:off x="2209803" y="1628915"/>
            <a:ext cx="6324599" cy="356000"/>
          </a:xfrm>
          <a:prstGeom prst="roundRect">
            <a:avLst/>
          </a:prstGeom>
          <a:solidFill>
            <a:srgbClr val="FFFF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defRPr/>
            </a:pP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2" name="Rounded Rectangle 16"/>
          <p:cNvSpPr/>
          <p:nvPr/>
        </p:nvSpPr>
        <p:spPr bwMode="auto">
          <a:xfrm>
            <a:off x="2209800" y="1231426"/>
            <a:ext cx="6324599" cy="356000"/>
          </a:xfrm>
          <a:prstGeom prst="roundRect">
            <a:avLst/>
          </a:prstGeom>
          <a:solidFill>
            <a:srgbClr val="FFFF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defRPr/>
            </a:pP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246662" y="438150"/>
            <a:ext cx="8363938" cy="457049"/>
          </a:xfrm>
        </p:spPr>
        <p:txBody>
          <a:bodyPr/>
          <a:lstStyle/>
          <a:p>
            <a:r>
              <a:rPr lang="en-US" dirty="0" smtClean="0"/>
              <a:t>Informative vs. Non-informative </a:t>
            </a:r>
            <a:r>
              <a:rPr lang="en-US" altLang="zh-CN" sz="2800" dirty="0"/>
              <a:t>(Cont.)</a:t>
            </a:r>
            <a:endParaRPr lang="en-US" sz="2700" dirty="0">
              <a:solidFill>
                <a:schemeClr val="accent2">
                  <a:alpha val="99000"/>
                </a:schemeClr>
              </a:solidFill>
            </a:endParaRPr>
          </a:p>
        </p:txBody>
      </p:sp>
      <p:sp>
        <p:nvSpPr>
          <p:cNvPr id="8" name="Rounded Rectangle 7"/>
          <p:cNvSpPr/>
          <p:nvPr/>
        </p:nvSpPr>
        <p:spPr bwMode="auto">
          <a:xfrm>
            <a:off x="2209802" y="2032052"/>
            <a:ext cx="6324599" cy="356000"/>
          </a:xfrm>
          <a:prstGeom prst="roundRect">
            <a:avLst/>
          </a:prstGeom>
          <a:gradFill flip="none" rotWithShape="1">
            <a:gsLst>
              <a:gs pos="0">
                <a:schemeClr val="accent2">
                  <a:alpha val="5000"/>
                </a:schemeClr>
              </a:gs>
              <a:gs pos="50000">
                <a:srgbClr val="0084DE">
                  <a:alpha val="62745"/>
                </a:srgbClr>
              </a:gs>
              <a:gs pos="100000">
                <a:srgbClr val="008AF2"/>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Too general/unclear expression of failures and request</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0" name="Rounded Rectangle 9"/>
          <p:cNvSpPr/>
          <p:nvPr/>
        </p:nvSpPr>
        <p:spPr bwMode="auto">
          <a:xfrm>
            <a:off x="2209802" y="1628915"/>
            <a:ext cx="6324600" cy="356000"/>
          </a:xfrm>
          <a:prstGeom prst="roundRect">
            <a:avLst/>
          </a:prstGeom>
          <a:gradFill flip="none" rotWithShape="1">
            <a:gsLst>
              <a:gs pos="0">
                <a:schemeClr val="accent2">
                  <a:alpha val="5000"/>
                </a:schemeClr>
              </a:gs>
              <a:gs pos="50000">
                <a:srgbClr val="0084DE">
                  <a:alpha val="62745"/>
                </a:srgbClr>
              </a:gs>
              <a:gs pos="100000">
                <a:srgbClr val="008AF2"/>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Description of (apps, features, actions, etc.)</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1" name="Rounded Rectangle 10"/>
          <p:cNvSpPr/>
          <p:nvPr/>
        </p:nvSpPr>
        <p:spPr bwMode="auto">
          <a:xfrm>
            <a:off x="2209802" y="2435189"/>
            <a:ext cx="6324599" cy="356000"/>
          </a:xfrm>
          <a:prstGeom prst="roundRect">
            <a:avLst/>
          </a:prstGeom>
          <a:gradFill flip="none" rotWithShape="1">
            <a:gsLst>
              <a:gs pos="0">
                <a:schemeClr val="accent2">
                  <a:alpha val="5000"/>
                </a:schemeClr>
              </a:gs>
              <a:gs pos="50000">
                <a:srgbClr val="0084DE">
                  <a:alpha val="62745"/>
                </a:srgbClr>
              </a:gs>
              <a:gs pos="100000">
                <a:srgbClr val="008AF2"/>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Questions and inquires</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4" name="Left Brace 13"/>
          <p:cNvSpPr/>
          <p:nvPr/>
        </p:nvSpPr>
        <p:spPr>
          <a:xfrm>
            <a:off x="1828801" y="1276350"/>
            <a:ext cx="304403" cy="1491962"/>
          </a:xfrm>
          <a:prstGeom prst="leftBrace">
            <a:avLst>
              <a:gd name="adj1" fmla="val 48265"/>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lIns="68571" tIns="34286" rIns="68571" bIns="34286" rtlCol="0" anchor="ctr"/>
          <a:lstStyle/>
          <a:p>
            <a:endParaRPr lang="en-US" sz="1800" dirty="0"/>
          </a:p>
        </p:txBody>
      </p:sp>
      <p:sp>
        <p:nvSpPr>
          <p:cNvPr id="16" name="TextBox 15"/>
          <p:cNvSpPr txBox="1"/>
          <p:nvPr/>
        </p:nvSpPr>
        <p:spPr>
          <a:xfrm>
            <a:off x="152400" y="1733550"/>
            <a:ext cx="1923173" cy="615553"/>
          </a:xfrm>
          <a:prstGeom prst="rect">
            <a:avLst/>
          </a:prstGeom>
          <a:noFill/>
        </p:spPr>
        <p:txBody>
          <a:bodyPr wrap="square" lIns="0" tIns="0" rIns="0" bIns="0" rtlCol="0">
            <a:spAutoFit/>
          </a:bodyPr>
          <a:lstStyle/>
          <a:p>
            <a:pPr algn="ctr" fontAlgn="base">
              <a:spcBef>
                <a:spcPct val="0"/>
              </a:spcBef>
              <a:spcAft>
                <a:spcPct val="0"/>
              </a:spcAft>
              <a:buSzPct val="90000"/>
              <a:defRPr/>
            </a:pPr>
            <a:r>
              <a:rPr lang="en-US" sz="2000" b="1"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Black" pitchFamily="34" charset="0"/>
                <a:cs typeface="Arial" charset="0"/>
              </a:rPr>
              <a:t>Non-informative</a:t>
            </a:r>
            <a:endParaRPr lang="en-US" sz="2000" b="1"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Black" pitchFamily="34" charset="0"/>
              <a:cs typeface="Arial" charset="0"/>
            </a:endParaRPr>
          </a:p>
        </p:txBody>
      </p:sp>
      <p:sp>
        <p:nvSpPr>
          <p:cNvPr id="17" name="Rounded Rectangle 16"/>
          <p:cNvSpPr/>
          <p:nvPr/>
        </p:nvSpPr>
        <p:spPr bwMode="auto">
          <a:xfrm>
            <a:off x="2209801" y="1231426"/>
            <a:ext cx="6324599" cy="356000"/>
          </a:xfrm>
          <a:prstGeom prst="roundRect">
            <a:avLst/>
          </a:prstGeom>
          <a:gradFill flip="none" rotWithShape="1">
            <a:gsLst>
              <a:gs pos="0">
                <a:schemeClr val="accent2">
                  <a:alpha val="5000"/>
                </a:schemeClr>
              </a:gs>
              <a:gs pos="50000">
                <a:srgbClr val="0084DE">
                  <a:alpha val="62745"/>
                </a:srgbClr>
              </a:gs>
              <a:gs pos="100000">
                <a:srgbClr val="008AF2"/>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defRPr/>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Pure user emotional expression</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9" name="TextBox 8"/>
          <p:cNvSpPr txBox="1"/>
          <p:nvPr/>
        </p:nvSpPr>
        <p:spPr>
          <a:xfrm>
            <a:off x="609600" y="3257550"/>
            <a:ext cx="8000524" cy="392415"/>
          </a:xfrm>
          <a:prstGeom prst="rect">
            <a:avLst/>
          </a:prstGeom>
          <a:noFill/>
        </p:spPr>
        <p:txBody>
          <a:bodyPr wrap="square" lIns="68571" tIns="34286" rIns="68571" bIns="34286" rtlCol="0">
            <a:spAutoFit/>
          </a:bodyPr>
          <a:lstStyle/>
          <a:p>
            <a:r>
              <a:rPr lang="en-US" altLang="zh-CN" sz="2100" dirty="0" smtClean="0">
                <a:latin typeface="Segoe UI Light" pitchFamily="34" charset="0"/>
              </a:rPr>
              <a:t>Example: </a:t>
            </a:r>
            <a:r>
              <a:rPr lang="en-US" sz="2100" dirty="0" smtClean="0">
                <a:latin typeface="Segoe UI Light" pitchFamily="34" charset="0"/>
              </a:rPr>
              <a:t>This </a:t>
            </a:r>
            <a:r>
              <a:rPr lang="en-US" sz="2100" dirty="0">
                <a:latin typeface="Segoe UI Light" pitchFamily="34" charset="0"/>
              </a:rPr>
              <a:t>is a really great program I love it.</a:t>
            </a:r>
          </a:p>
        </p:txBody>
      </p:sp>
      <p:sp>
        <p:nvSpPr>
          <p:cNvPr id="15" name="TextBox 14"/>
          <p:cNvSpPr txBox="1"/>
          <p:nvPr/>
        </p:nvSpPr>
        <p:spPr>
          <a:xfrm>
            <a:off x="610076" y="3257550"/>
            <a:ext cx="8000524" cy="392415"/>
          </a:xfrm>
          <a:prstGeom prst="rect">
            <a:avLst/>
          </a:prstGeom>
          <a:noFill/>
        </p:spPr>
        <p:txBody>
          <a:bodyPr wrap="square" lIns="68571" tIns="34286" rIns="68571" bIns="34286" rtlCol="0">
            <a:spAutoFit/>
          </a:bodyPr>
          <a:lstStyle/>
          <a:p>
            <a:r>
              <a:rPr lang="en-US" altLang="zh-CN" sz="2100" dirty="0" smtClean="0">
                <a:latin typeface="Segoe UI Light" pitchFamily="34" charset="0"/>
              </a:rPr>
              <a:t>Example: </a:t>
            </a:r>
            <a:r>
              <a:rPr lang="en-US" sz="2100" dirty="0" smtClean="0">
                <a:latin typeface="Segoe UI Light" pitchFamily="34" charset="0"/>
              </a:rPr>
              <a:t>I </a:t>
            </a:r>
            <a:r>
              <a:rPr lang="en-US" sz="2100" dirty="0">
                <a:latin typeface="Segoe UI Light" pitchFamily="34" charset="0"/>
              </a:rPr>
              <a:t>just installed the </a:t>
            </a:r>
            <a:r>
              <a:rPr lang="en-US" sz="2100" dirty="0" smtClean="0">
                <a:latin typeface="Segoe UI Light" pitchFamily="34" charset="0"/>
              </a:rPr>
              <a:t>app and wanted </a:t>
            </a:r>
            <a:r>
              <a:rPr lang="en-US" sz="2100" dirty="0">
                <a:latin typeface="Segoe UI Light" pitchFamily="34" charset="0"/>
              </a:rPr>
              <a:t>to enjoy </a:t>
            </a:r>
            <a:r>
              <a:rPr lang="en-US" sz="2100" dirty="0" smtClean="0">
                <a:latin typeface="Segoe UI Light" pitchFamily="34" charset="0"/>
              </a:rPr>
              <a:t>it.</a:t>
            </a:r>
            <a:endParaRPr lang="en-US" sz="2100" dirty="0">
              <a:latin typeface="Segoe UI Light" pitchFamily="34" charset="0"/>
            </a:endParaRPr>
          </a:p>
        </p:txBody>
      </p:sp>
    </p:spTree>
    <p:extLst>
      <p:ext uri="{BB962C8B-B14F-4D97-AF65-F5344CB8AC3E}">
        <p14:creationId xmlns:p14="http://schemas.microsoft.com/office/powerpoint/2010/main" val="262020713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2" grpId="1" animBg="1"/>
      <p:bldP spid="8" grpId="0" animBg="1"/>
      <p:bldP spid="10" grpId="0" animBg="1"/>
      <p:bldP spid="11" grpId="0" animBg="1"/>
      <p:bldP spid="14" grpId="0" animBg="1"/>
      <p:bldP spid="16" grpId="0"/>
      <p:bldP spid="17" grpId="0" animBg="1"/>
      <p:bldP spid="9" grpId="0"/>
      <p:bldP spid="9" grpId="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1950"/>
            <a:ext cx="7162800" cy="457049"/>
          </a:xfrm>
        </p:spPr>
        <p:txBody>
          <a:bodyPr/>
          <a:lstStyle/>
          <a:p>
            <a:r>
              <a:rPr lang="en-US" dirty="0" smtClean="0"/>
              <a:t>The Problem Statement</a:t>
            </a:r>
            <a:endParaRPr lang="en-US" dirty="0"/>
          </a:p>
        </p:txBody>
      </p:sp>
      <p:sp>
        <p:nvSpPr>
          <p:cNvPr id="13" name="Down Arrow 3"/>
          <p:cNvSpPr/>
          <p:nvPr/>
        </p:nvSpPr>
        <p:spPr bwMode="auto">
          <a:xfrm rot="16200000">
            <a:off x="5923798" y="1828060"/>
            <a:ext cx="401364" cy="504919"/>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Down Arrow 3"/>
          <p:cNvSpPr/>
          <p:nvPr/>
        </p:nvSpPr>
        <p:spPr bwMode="auto">
          <a:xfrm rot="16200000">
            <a:off x="3256798" y="1828061"/>
            <a:ext cx="401364" cy="504919"/>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动作按钮: 帮助 1">
            <a:hlinkClick r:id="" action="ppaction://noaction" highlightClick="1"/>
          </p:cNvPr>
          <p:cNvSpPr/>
          <p:nvPr/>
        </p:nvSpPr>
        <p:spPr bwMode="auto">
          <a:xfrm>
            <a:off x="3786140" y="1055889"/>
            <a:ext cx="1981200" cy="2057404"/>
          </a:xfrm>
          <a:prstGeom prst="actionButtonHelp">
            <a:avLst/>
          </a:prstGeom>
          <a:solidFill>
            <a:schemeClr val="bg2">
              <a:lumMod val="60000"/>
              <a:lumOff val="40000"/>
            </a:schemeClr>
          </a:solidFill>
          <a:ln>
            <a:solidFill>
              <a:schemeClr val="bg2">
                <a:lumMod val="20000"/>
                <a:lumOff val="8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ln w="18415" cmpd="sng">
                <a:solidFill>
                  <a:srgbClr val="FFFFFF"/>
                </a:solidFill>
                <a:prstDash val="solid"/>
              </a:ln>
              <a:solidFill>
                <a:schemeClr val="tx1"/>
              </a:solidFill>
              <a:effectLst>
                <a:outerShdw blurRad="63500" dir="3600000" algn="tl" rotWithShape="0">
                  <a:srgbClr val="000000">
                    <a:alpha val="70000"/>
                  </a:srgbClr>
                </a:outerShdw>
              </a:effectLst>
              <a:latin typeface="Segoe UI" pitchFamily="34" charset="0"/>
              <a:ea typeface="Segoe UI" pitchFamily="34" charset="0"/>
              <a:cs typeface="Segoe UI" pitchFamily="34" charset="0"/>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40" y="1047750"/>
            <a:ext cx="2590800" cy="2065543"/>
          </a:xfrm>
          <a:prstGeom prst="rect">
            <a:avLst/>
          </a:prstGeom>
        </p:spPr>
      </p:pic>
      <p:sp>
        <p:nvSpPr>
          <p:cNvPr id="18" name="TextBox 17"/>
          <p:cNvSpPr txBox="1"/>
          <p:nvPr/>
        </p:nvSpPr>
        <p:spPr>
          <a:xfrm>
            <a:off x="457200" y="3333750"/>
            <a:ext cx="2695480" cy="807905"/>
          </a:xfrm>
          <a:prstGeom prst="rect">
            <a:avLst/>
          </a:prstGeom>
          <a:noFill/>
        </p:spPr>
        <p:txBody>
          <a:bodyPr wrap="square" lIns="68571" tIns="34286" rIns="68571" bIns="34286" rtlCol="0">
            <a:spAutoFit/>
          </a:bodyPr>
          <a:lstStyle/>
          <a:p>
            <a:r>
              <a:rPr lang="en-US" altLang="zh-CN" sz="1600" dirty="0" smtClean="0">
                <a:solidFill>
                  <a:srgbClr val="FFFFFF"/>
                </a:solidFill>
                <a:latin typeface="Segoe UI Light" pitchFamily="34" charset="0"/>
              </a:rPr>
              <a:t>A bunch of user reviews of an app collected during a certain time interval.</a:t>
            </a:r>
            <a:endParaRPr lang="en-US" sz="1600" dirty="0">
              <a:solidFill>
                <a:srgbClr val="FFFFFF"/>
              </a:solidFill>
              <a:latin typeface="Segoe UI Light" pitchFamily="34"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340" y="1055889"/>
            <a:ext cx="2233660" cy="206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176820" y="3333750"/>
            <a:ext cx="2967180" cy="807905"/>
          </a:xfrm>
          <a:prstGeom prst="rect">
            <a:avLst/>
          </a:prstGeom>
          <a:noFill/>
        </p:spPr>
        <p:txBody>
          <a:bodyPr wrap="square" lIns="68571" tIns="34286" rIns="68571" bIns="34286" rtlCol="0">
            <a:spAutoFit/>
          </a:bodyPr>
          <a:lstStyle/>
          <a:p>
            <a:r>
              <a:rPr lang="en-US" altLang="zh-CN" sz="1600" dirty="0" smtClean="0">
                <a:solidFill>
                  <a:srgbClr val="FFFFFF"/>
                </a:solidFill>
                <a:latin typeface="Segoe UI Light" pitchFamily="34" charset="0"/>
              </a:rPr>
              <a:t>An intuitive summarization of the most </a:t>
            </a:r>
            <a:r>
              <a:rPr lang="zh-CN" altLang="en-US" sz="1600" dirty="0" smtClean="0">
                <a:solidFill>
                  <a:srgbClr val="FFFFFF"/>
                </a:solidFill>
                <a:latin typeface="Segoe UI Light" pitchFamily="34" charset="0"/>
              </a:rPr>
              <a:t>“</a:t>
            </a:r>
            <a:r>
              <a:rPr lang="en-US" altLang="zh-CN" sz="1600" dirty="0" smtClean="0">
                <a:solidFill>
                  <a:srgbClr val="FFFFFF"/>
                </a:solidFill>
                <a:latin typeface="Segoe UI Light" pitchFamily="34" charset="0"/>
              </a:rPr>
              <a:t>informative</a:t>
            </a:r>
            <a:r>
              <a:rPr lang="zh-CN" altLang="en-US" sz="1600" dirty="0" smtClean="0">
                <a:solidFill>
                  <a:srgbClr val="FFFFFF"/>
                </a:solidFill>
                <a:latin typeface="Segoe UI Light" pitchFamily="34" charset="0"/>
              </a:rPr>
              <a:t>”</a:t>
            </a:r>
            <a:r>
              <a:rPr lang="en-US" altLang="zh-CN" sz="1600" dirty="0" smtClean="0">
                <a:solidFill>
                  <a:srgbClr val="FFFFFF"/>
                </a:solidFill>
                <a:latin typeface="Segoe UI Light" pitchFamily="34" charset="0"/>
              </a:rPr>
              <a:t> </a:t>
            </a:r>
            <a:r>
              <a:rPr lang="en-US" altLang="zh-CN" sz="1600" dirty="0" smtClean="0">
                <a:solidFill>
                  <a:srgbClr val="FFFFFF"/>
                </a:solidFill>
                <a:latin typeface="Segoe UI Light" pitchFamily="34" charset="0"/>
              </a:rPr>
              <a:t>feedback users have.</a:t>
            </a:r>
            <a:endParaRPr lang="en-US" sz="1600" dirty="0">
              <a:solidFill>
                <a:srgbClr val="FFFFFF"/>
              </a:solidFill>
              <a:latin typeface="Segoe UI Light" pitchFamily="34" charset="0"/>
            </a:endParaRPr>
          </a:p>
        </p:txBody>
      </p:sp>
      <p:sp>
        <p:nvSpPr>
          <p:cNvPr id="10" name="Cloud Callout 8"/>
          <p:cNvSpPr/>
          <p:nvPr/>
        </p:nvSpPr>
        <p:spPr bwMode="auto">
          <a:xfrm>
            <a:off x="3376660" y="3562350"/>
            <a:ext cx="2747820" cy="1371600"/>
          </a:xfrm>
          <a:prstGeom prst="cloudCallout">
            <a:avLst>
              <a:gd name="adj1" fmla="val -17204"/>
              <a:gd name="adj2" fmla="val 15071"/>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b" anchorCtr="0" forceAA="0" compatLnSpc="1">
            <a:prstTxWarp prst="textNoShape">
              <a:avLst/>
            </a:prstTxWarp>
            <a:noAutofit/>
          </a:bodyPr>
          <a:lstStyle/>
          <a:p>
            <a:r>
              <a:rPr lang="en-US" altLang="zh-CN" sz="1800" dirty="0" smtClean="0"/>
              <a:t>An important problem </a:t>
            </a:r>
          </a:p>
          <a:p>
            <a:r>
              <a:rPr lang="en-US" altLang="zh-CN" sz="1800" dirty="0" smtClean="0"/>
              <a:t>in </a:t>
            </a:r>
            <a:r>
              <a:rPr lang="en-US" altLang="zh-CN" sz="1800" dirty="0"/>
              <a:t>bug/requirement </a:t>
            </a:r>
            <a:endParaRPr lang="en-US" altLang="zh-CN" sz="1800" dirty="0" smtClean="0"/>
          </a:p>
          <a:p>
            <a:r>
              <a:rPr lang="en-US" altLang="zh-CN" sz="1800" dirty="0" smtClean="0"/>
              <a:t>engineering</a:t>
            </a:r>
            <a:endParaRPr lang="en-US" altLang="zh-CN" sz="1800" dirty="0"/>
          </a:p>
        </p:txBody>
      </p:sp>
    </p:spTree>
    <p:extLst>
      <p:ext uri="{BB962C8B-B14F-4D97-AF65-F5344CB8AC3E}">
        <p14:creationId xmlns:p14="http://schemas.microsoft.com/office/powerpoint/2010/main" val="327862357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2" grpId="0" animBg="1"/>
      <p:bldP spid="18" grpId="0"/>
      <p:bldP spid="20"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839" y="361950"/>
            <a:ext cx="6745455" cy="457049"/>
          </a:xfrm>
        </p:spPr>
        <p:txBody>
          <a:bodyPr/>
          <a:lstStyle/>
          <a:p>
            <a:r>
              <a:rPr lang="en-US" dirty="0" smtClean="0"/>
              <a:t>Agenda</a:t>
            </a:r>
            <a:endParaRPr lang="en-US" dirty="0"/>
          </a:p>
        </p:txBody>
      </p:sp>
      <p:sp>
        <p:nvSpPr>
          <p:cNvPr id="14" name="Rectangle 13"/>
          <p:cNvSpPr/>
          <p:nvPr/>
        </p:nvSpPr>
        <p:spPr bwMode="auto">
          <a:xfrm>
            <a:off x="685800" y="1163132"/>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Background &amp; Motivation</a:t>
            </a:r>
          </a:p>
        </p:txBody>
      </p:sp>
      <p:sp>
        <p:nvSpPr>
          <p:cNvPr id="35" name="Rectangle 34"/>
          <p:cNvSpPr/>
          <p:nvPr/>
        </p:nvSpPr>
        <p:spPr bwMode="auto">
          <a:xfrm>
            <a:off x="2424147"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Problem Setting</a:t>
            </a:r>
          </a:p>
        </p:txBody>
      </p:sp>
      <p:sp>
        <p:nvSpPr>
          <p:cNvPr id="36" name="Rectangle 35"/>
          <p:cNvSpPr/>
          <p:nvPr/>
        </p:nvSpPr>
        <p:spPr bwMode="auto">
          <a:xfrm>
            <a:off x="4162495"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Framework&amp;</a:t>
            </a:r>
          </a:p>
          <a:p>
            <a:pPr algn="ctr" defTabSz="685637" fontAlgn="base">
              <a:spcBef>
                <a:spcPct val="0"/>
              </a:spcBef>
              <a:spcAft>
                <a:spcPct val="0"/>
              </a:spcAft>
            </a:pPr>
            <a:r>
              <a:rPr lang="en-US" sz="1800" dirty="0">
                <a:gradFill>
                  <a:gsLst>
                    <a:gs pos="0">
                      <a:schemeClr val="tx1"/>
                    </a:gs>
                    <a:gs pos="100000">
                      <a:schemeClr val="tx1"/>
                    </a:gs>
                  </a:gsLst>
                  <a:lin ang="5400000" scaled="0"/>
                </a:gradFill>
              </a:rPr>
              <a:t>Evaluation</a:t>
            </a:r>
          </a:p>
        </p:txBody>
      </p:sp>
      <p:sp>
        <p:nvSpPr>
          <p:cNvPr id="37" name="Rectangle 36"/>
          <p:cNvSpPr/>
          <p:nvPr/>
        </p:nvSpPr>
        <p:spPr bwMode="auto">
          <a:xfrm>
            <a:off x="5900844"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smtClean="0">
                <a:gradFill>
                  <a:gsLst>
                    <a:gs pos="0">
                      <a:schemeClr val="tx1"/>
                    </a:gs>
                    <a:gs pos="100000">
                      <a:schemeClr val="tx1"/>
                    </a:gs>
                  </a:gsLst>
                  <a:lin ang="5400000" scaled="0"/>
                </a:gradFill>
              </a:rPr>
              <a:t>Open </a:t>
            </a:r>
            <a:r>
              <a:rPr lang="en-US" sz="1800" dirty="0" smtClean="0">
                <a:gradFill>
                  <a:gsLst>
                    <a:gs pos="0">
                      <a:schemeClr val="tx1"/>
                    </a:gs>
                    <a:gs pos="100000">
                      <a:schemeClr val="tx1"/>
                    </a:gs>
                  </a:gsLst>
                  <a:lin ang="5400000" scaled="0"/>
                </a:gradFill>
              </a:rPr>
              <a:t>Question &amp; Conclusion</a:t>
            </a:r>
            <a:endParaRPr lang="en-US" sz="1800" dirty="0">
              <a:gradFill>
                <a:gsLst>
                  <a:gs pos="0">
                    <a:schemeClr val="tx1"/>
                  </a:gs>
                  <a:gs pos="100000">
                    <a:schemeClr val="tx1"/>
                  </a:gs>
                </a:gsLst>
                <a:lin ang="5400000" scaled="0"/>
              </a:gradFill>
            </a:endParaRPr>
          </a:p>
        </p:txBody>
      </p:sp>
      <p:sp>
        <p:nvSpPr>
          <p:cNvPr id="3" name="Rectangle 2"/>
          <p:cNvSpPr/>
          <p:nvPr/>
        </p:nvSpPr>
        <p:spPr bwMode="auto">
          <a:xfrm>
            <a:off x="1191309" y="1293017"/>
            <a:ext cx="588705" cy="557435"/>
          </a:xfrm>
          <a:prstGeom prst="rect">
            <a:avLst/>
          </a:prstGeom>
          <a:solidFill>
            <a:schemeClr val="accent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1</a:t>
            </a:r>
          </a:p>
        </p:txBody>
      </p:sp>
      <p:sp>
        <p:nvSpPr>
          <p:cNvPr id="10" name="Rectangle 9"/>
          <p:cNvSpPr/>
          <p:nvPr/>
        </p:nvSpPr>
        <p:spPr bwMode="auto">
          <a:xfrm>
            <a:off x="2929656" y="1293017"/>
            <a:ext cx="588705" cy="557435"/>
          </a:xfrm>
          <a:prstGeom prst="rect">
            <a:avLst/>
          </a:prstGeom>
          <a:solidFill>
            <a:schemeClr val="accent4">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2</a:t>
            </a:r>
          </a:p>
        </p:txBody>
      </p:sp>
      <p:sp>
        <p:nvSpPr>
          <p:cNvPr id="11" name="Rectangle 10"/>
          <p:cNvSpPr/>
          <p:nvPr/>
        </p:nvSpPr>
        <p:spPr bwMode="auto">
          <a:xfrm>
            <a:off x="4668004" y="1293017"/>
            <a:ext cx="588705" cy="557435"/>
          </a:xfrm>
          <a:prstGeom prst="rect">
            <a:avLst/>
          </a:prstGeom>
          <a:solidFill>
            <a:schemeClr val="accent6">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3</a:t>
            </a:r>
          </a:p>
        </p:txBody>
      </p:sp>
      <p:sp>
        <p:nvSpPr>
          <p:cNvPr id="12" name="Rectangle 11"/>
          <p:cNvSpPr/>
          <p:nvPr/>
        </p:nvSpPr>
        <p:spPr bwMode="auto">
          <a:xfrm>
            <a:off x="6406353" y="1293017"/>
            <a:ext cx="588705" cy="557435"/>
          </a:xfrm>
          <a:prstGeom prst="rect">
            <a:avLst/>
          </a:prstGeom>
          <a:solidFill>
            <a:schemeClr val="tx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4</a:t>
            </a:r>
          </a:p>
        </p:txBody>
      </p:sp>
    </p:spTree>
    <p:extLst>
      <p:ext uri="{BB962C8B-B14F-4D97-AF65-F5344CB8AC3E}">
        <p14:creationId xmlns:p14="http://schemas.microsoft.com/office/powerpoint/2010/main" val="2175077426"/>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 fill="hold"/>
                                        <p:tgtEl>
                                          <p:spTgt spid="36"/>
                                        </p:tgtEl>
                                        <p:attrNameLst>
                                          <p:attrName>style.color</p:attrName>
                                        </p:attrNameLst>
                                      </p:cBhvr>
                                      <p:by>
                                        <p:hsl h="10842353" s="0" l="0"/>
                                      </p:by>
                                    </p:animClr>
                                    <p:animClr clrSpc="hsl" dir="cw">
                                      <p:cBhvr>
                                        <p:cTn id="7" dur="500" fill="hold"/>
                                        <p:tgtEl>
                                          <p:spTgt spid="36"/>
                                        </p:tgtEl>
                                        <p:attrNameLst>
                                          <p:attrName>fillcolor</p:attrName>
                                        </p:attrNameLst>
                                      </p:cBhvr>
                                      <p:by>
                                        <p:hsl h="10842353" s="0" l="0"/>
                                      </p:by>
                                    </p:animClr>
                                    <p:animClr clrSpc="hsl" dir="cw">
                                      <p:cBhvr>
                                        <p:cTn id="8" dur="500" fill="hold"/>
                                        <p:tgtEl>
                                          <p:spTgt spid="36"/>
                                        </p:tgtEl>
                                        <p:attrNameLst>
                                          <p:attrName>stroke.color</p:attrName>
                                        </p:attrNameLst>
                                      </p:cBhvr>
                                      <p:by>
                                        <p:hsl h="10842353" s="0" l="0"/>
                                      </p:by>
                                    </p:animClr>
                                    <p:set>
                                      <p:cBhvr>
                                        <p:cTn id="9" dur="500" fill="hold"/>
                                        <p:tgtEl>
                                          <p:spTgt spid="36"/>
                                        </p:tgtEl>
                                        <p:attrNameLst>
                                          <p:attrName>fill.type</p:attrName>
                                        </p:attrNameLst>
                                      </p:cBhvr>
                                      <p:to>
                                        <p:strVal val="solid"/>
                                      </p:to>
                                    </p:set>
                                  </p:childTnLst>
                                </p:cTn>
                              </p:par>
                              <p:par>
                                <p:cTn id="10" presetID="23" presetClass="emph" presetSubtype="0" fill="hold" grpId="0" nodeType="withEffect">
                                  <p:stCondLst>
                                    <p:cond delay="0"/>
                                  </p:stCondLst>
                                  <p:childTnLst>
                                    <p:animClr clrSpc="hsl" dir="cw">
                                      <p:cBhvr override="childStyle">
                                        <p:cTn id="11" dur="500" fill="hold"/>
                                        <p:tgtEl>
                                          <p:spTgt spid="11"/>
                                        </p:tgtEl>
                                        <p:attrNameLst>
                                          <p:attrName>style.color</p:attrName>
                                        </p:attrNameLst>
                                      </p:cBhvr>
                                      <p:by>
                                        <p:hsl h="10842353" s="0" l="0"/>
                                      </p:by>
                                    </p:animClr>
                                    <p:animClr clrSpc="hsl" dir="cw">
                                      <p:cBhvr>
                                        <p:cTn id="12" dur="500" fill="hold"/>
                                        <p:tgtEl>
                                          <p:spTgt spid="11"/>
                                        </p:tgtEl>
                                        <p:attrNameLst>
                                          <p:attrName>fillcolor</p:attrName>
                                        </p:attrNameLst>
                                      </p:cBhvr>
                                      <p:by>
                                        <p:hsl h="10842353" s="0" l="0"/>
                                      </p:by>
                                    </p:animClr>
                                    <p:animClr clrSpc="hsl" dir="cw">
                                      <p:cBhvr>
                                        <p:cTn id="13" dur="500" fill="hold"/>
                                        <p:tgtEl>
                                          <p:spTgt spid="11"/>
                                        </p:tgtEl>
                                        <p:attrNameLst>
                                          <p:attrName>stroke.color</p:attrName>
                                        </p:attrNameLst>
                                      </p:cBhvr>
                                      <p:by>
                                        <p:hsl h="10842353" s="0" l="0"/>
                                      </p:by>
                                    </p:animClr>
                                    <p:set>
                                      <p:cBhvr>
                                        <p:cTn id="14"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352425" y="438150"/>
            <a:ext cx="8763000" cy="457048"/>
          </a:xfrm>
        </p:spPr>
        <p:txBody>
          <a:bodyPr/>
          <a:lstStyle/>
          <a:p>
            <a:r>
              <a:rPr lang="en-US" dirty="0" smtClean="0"/>
              <a:t>AR-Miner Framework</a:t>
            </a:r>
            <a:endParaRPr lang="en-US" sz="2700" dirty="0">
              <a:solidFill>
                <a:schemeClr val="accent2">
                  <a:alpha val="99000"/>
                </a:schemeClr>
              </a:solidFill>
            </a:endParaRPr>
          </a:p>
        </p:txBody>
      </p:sp>
      <p:graphicFrame>
        <p:nvGraphicFramePr>
          <p:cNvPr id="2" name="图示 1"/>
          <p:cNvGraphicFramePr/>
          <p:nvPr>
            <p:extLst>
              <p:ext uri="{D42A27DB-BD31-4B8C-83A1-F6EECF244321}">
                <p14:modId xmlns:p14="http://schemas.microsoft.com/office/powerpoint/2010/main" val="705456415"/>
              </p:ext>
            </p:extLst>
          </p:nvPr>
        </p:nvGraphicFramePr>
        <p:xfrm>
          <a:off x="0" y="1047750"/>
          <a:ext cx="91440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1267845" y="1733550"/>
            <a:ext cx="267381" cy="461665"/>
          </a:xfrm>
          <a:prstGeom prst="rect">
            <a:avLst/>
          </a:prstGeom>
          <a:noFill/>
        </p:spPr>
        <p:txBody>
          <a:bodyPr wrap="none" lIns="0" tIns="0" rIns="45720" bIns="0" rtlCol="0">
            <a:spAutoFit/>
          </a:bodyPr>
          <a:lstStyle/>
          <a:p>
            <a:r>
              <a:rPr lang="en-US" sz="3000" b="1" dirty="0">
                <a:solidFill>
                  <a:srgbClr val="FFFF00"/>
                </a:solidFill>
              </a:rPr>
              <a:t>1</a:t>
            </a:r>
          </a:p>
        </p:txBody>
      </p:sp>
      <p:sp>
        <p:nvSpPr>
          <p:cNvPr id="6" name="TextBox 5"/>
          <p:cNvSpPr txBox="1"/>
          <p:nvPr/>
        </p:nvSpPr>
        <p:spPr>
          <a:xfrm>
            <a:off x="4572000" y="1733550"/>
            <a:ext cx="267381" cy="461665"/>
          </a:xfrm>
          <a:prstGeom prst="rect">
            <a:avLst/>
          </a:prstGeom>
          <a:noFill/>
        </p:spPr>
        <p:txBody>
          <a:bodyPr wrap="none" lIns="0" tIns="0" rIns="45720" bIns="0" rtlCol="0">
            <a:spAutoFit/>
          </a:bodyPr>
          <a:lstStyle/>
          <a:p>
            <a:r>
              <a:rPr lang="en-US" altLang="zh-CN" sz="3000" b="1" dirty="0" smtClean="0">
                <a:solidFill>
                  <a:srgbClr val="FFFF00"/>
                </a:solidFill>
              </a:rPr>
              <a:t>3</a:t>
            </a:r>
            <a:endParaRPr lang="en-US" sz="3000" b="1" dirty="0">
              <a:solidFill>
                <a:srgbClr val="FFFF00"/>
              </a:solidFill>
            </a:endParaRPr>
          </a:p>
        </p:txBody>
      </p:sp>
      <p:sp>
        <p:nvSpPr>
          <p:cNvPr id="7" name="TextBox 6"/>
          <p:cNvSpPr txBox="1"/>
          <p:nvPr/>
        </p:nvSpPr>
        <p:spPr>
          <a:xfrm>
            <a:off x="2971799" y="1733550"/>
            <a:ext cx="267381" cy="461665"/>
          </a:xfrm>
          <a:prstGeom prst="rect">
            <a:avLst/>
          </a:prstGeom>
          <a:noFill/>
        </p:spPr>
        <p:txBody>
          <a:bodyPr wrap="none" lIns="0" tIns="0" rIns="45720" bIns="0" rtlCol="0">
            <a:spAutoFit/>
          </a:bodyPr>
          <a:lstStyle/>
          <a:p>
            <a:r>
              <a:rPr lang="en-US" altLang="zh-CN" sz="3000" b="1" dirty="0">
                <a:solidFill>
                  <a:srgbClr val="FFFF00"/>
                </a:solidFill>
              </a:rPr>
              <a:t>2</a:t>
            </a:r>
            <a:endParaRPr lang="en-US" sz="3000" b="1" dirty="0">
              <a:solidFill>
                <a:srgbClr val="FFFF00"/>
              </a:solidFill>
            </a:endParaRPr>
          </a:p>
        </p:txBody>
      </p:sp>
      <p:sp>
        <p:nvSpPr>
          <p:cNvPr id="8" name="TextBox 7"/>
          <p:cNvSpPr txBox="1"/>
          <p:nvPr/>
        </p:nvSpPr>
        <p:spPr>
          <a:xfrm>
            <a:off x="6248399" y="1762125"/>
            <a:ext cx="267381" cy="461665"/>
          </a:xfrm>
          <a:prstGeom prst="rect">
            <a:avLst/>
          </a:prstGeom>
          <a:noFill/>
        </p:spPr>
        <p:txBody>
          <a:bodyPr wrap="none" lIns="0" tIns="0" rIns="45720" bIns="0" rtlCol="0">
            <a:spAutoFit/>
          </a:bodyPr>
          <a:lstStyle/>
          <a:p>
            <a:r>
              <a:rPr lang="en-US" altLang="zh-CN" sz="3000" b="1" dirty="0" smtClean="0">
                <a:solidFill>
                  <a:srgbClr val="FFFF00"/>
                </a:solidFill>
              </a:rPr>
              <a:t>4</a:t>
            </a:r>
            <a:endParaRPr lang="en-US" sz="3000" b="1" dirty="0">
              <a:solidFill>
                <a:srgbClr val="FFFF00"/>
              </a:solidFill>
            </a:endParaRPr>
          </a:p>
        </p:txBody>
      </p:sp>
      <p:sp>
        <p:nvSpPr>
          <p:cNvPr id="9" name="TextBox 8"/>
          <p:cNvSpPr txBox="1"/>
          <p:nvPr/>
        </p:nvSpPr>
        <p:spPr>
          <a:xfrm>
            <a:off x="7848600" y="1762124"/>
            <a:ext cx="267381" cy="461665"/>
          </a:xfrm>
          <a:prstGeom prst="rect">
            <a:avLst/>
          </a:prstGeom>
          <a:noFill/>
        </p:spPr>
        <p:txBody>
          <a:bodyPr wrap="none" lIns="0" tIns="0" rIns="45720" bIns="0" rtlCol="0">
            <a:spAutoFit/>
          </a:bodyPr>
          <a:lstStyle/>
          <a:p>
            <a:r>
              <a:rPr lang="en-US" altLang="zh-CN" sz="3000" b="1" dirty="0" smtClean="0">
                <a:solidFill>
                  <a:srgbClr val="FFFF00"/>
                </a:solidFill>
              </a:rPr>
              <a:t>5</a:t>
            </a:r>
            <a:endParaRPr lang="en-US" sz="3000" b="1" dirty="0">
              <a:solidFill>
                <a:srgbClr val="FFFF00"/>
              </a:solidFill>
            </a:endParaRPr>
          </a:p>
        </p:txBody>
      </p:sp>
      <p:sp>
        <p:nvSpPr>
          <p:cNvPr id="3" name="五角星 2"/>
          <p:cNvSpPr/>
          <p:nvPr/>
        </p:nvSpPr>
        <p:spPr bwMode="auto">
          <a:xfrm>
            <a:off x="6096000" y="2647950"/>
            <a:ext cx="533400" cy="457200"/>
          </a:xfrm>
          <a:prstGeom prst="star5">
            <a:avLst/>
          </a:prstGeom>
          <a:solidFill>
            <a:srgbClr val="FFFF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00">
                  <a:alpha val="98824"/>
                </a:srgb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3929559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61950"/>
            <a:ext cx="8658225" cy="457048"/>
          </a:xfrm>
        </p:spPr>
        <p:txBody>
          <a:bodyPr/>
          <a:lstStyle/>
          <a:p>
            <a:r>
              <a:rPr lang="en-US" dirty="0" smtClean="0"/>
              <a:t>(1) Pre-processing</a:t>
            </a:r>
            <a:endParaRPr lang="en-US" sz="2700" dirty="0">
              <a:solidFill>
                <a:schemeClr val="accent2">
                  <a:alpha val="99000"/>
                </a:schemeClr>
              </a:solidFill>
            </a:endParaRPr>
          </a:p>
        </p:txBody>
      </p:sp>
      <p:sp>
        <p:nvSpPr>
          <p:cNvPr id="6" name="TextBox 5"/>
          <p:cNvSpPr txBox="1"/>
          <p:nvPr>
            <p:custDataLst>
              <p:tags r:id="rId2"/>
            </p:custDataLst>
          </p:nvPr>
        </p:nvSpPr>
        <p:spPr>
          <a:xfrm>
            <a:off x="304800" y="1123950"/>
            <a:ext cx="7994407" cy="533400"/>
          </a:xfrm>
          <a:prstGeom prst="rect">
            <a:avLst/>
          </a:prstGeom>
          <a:noFill/>
        </p:spPr>
        <p:txBody>
          <a:bodyPr wrap="square" lIns="137172" tIns="68586" rIns="68586" bIns="68586" rtlCol="0">
            <a:noAutofit/>
          </a:bodyPr>
          <a:lstStyle/>
          <a:p>
            <a:pPr marL="342931" lvl="1" indent="-342931">
              <a:spcBef>
                <a:spcPts val="300"/>
              </a:spcBef>
              <a:buSzPct val="90000"/>
              <a:buBlip>
                <a:blip r:embed="rId7"/>
              </a:buBlip>
            </a:pPr>
            <a:r>
              <a:rPr lang="en-US" altLang="zh-CN" sz="2100" dirty="0" smtClean="0">
                <a:solidFill>
                  <a:schemeClr val="tx1">
                    <a:alpha val="99000"/>
                  </a:schemeClr>
                </a:solidFill>
              </a:rPr>
              <a:t>Attribute set = {</a:t>
            </a:r>
            <a:r>
              <a:rPr lang="en-US" altLang="zh-CN" sz="2100" i="1" dirty="0" smtClean="0">
                <a:solidFill>
                  <a:schemeClr val="tx1">
                    <a:alpha val="99000"/>
                  </a:schemeClr>
                </a:solidFill>
              </a:rPr>
              <a:t>Text, Rating, Timestamp</a:t>
            </a:r>
            <a:r>
              <a:rPr lang="en-US" altLang="zh-CN" sz="2100" dirty="0" smtClean="0">
                <a:solidFill>
                  <a:schemeClr val="tx1">
                    <a:alpha val="99000"/>
                  </a:schemeClr>
                </a:solidFill>
              </a:rPr>
              <a:t>}</a:t>
            </a:r>
          </a:p>
          <a:p>
            <a:pPr marL="0" lvl="1">
              <a:spcBef>
                <a:spcPts val="300"/>
              </a:spcBef>
              <a:buSzPct val="90000"/>
            </a:pPr>
            <a:endParaRPr lang="en-US" altLang="zh-CN" sz="2100" dirty="0" smtClean="0">
              <a:solidFill>
                <a:schemeClr val="tx1">
                  <a:alpha val="99000"/>
                </a:schemeClr>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29552047"/>
              </p:ext>
            </p:extLst>
          </p:nvPr>
        </p:nvGraphicFramePr>
        <p:xfrm>
          <a:off x="762000" y="1657350"/>
          <a:ext cx="4724400" cy="1436394"/>
        </p:xfrm>
        <a:graphic>
          <a:graphicData uri="http://schemas.openxmlformats.org/presentationml/2006/ole">
            <mc:AlternateContent xmlns:mc="http://schemas.openxmlformats.org/markup-compatibility/2006">
              <mc:Choice xmlns:v="urn:schemas-microsoft-com:vml" Requires="v">
                <p:oleObj spid="_x0000_s1199" name="Visio" r:id="rId8" imgW="4443445" imgH="1350943" progId="Visio.Drawing.11">
                  <p:link updateAutomatic="1"/>
                </p:oleObj>
              </mc:Choice>
              <mc:Fallback>
                <p:oleObj name="Visio" r:id="rId8" imgW="4443445" imgH="1350943" progId="Visio.Drawing.11">
                  <p:link updateAutomatic="1"/>
                  <p:pic>
                    <p:nvPicPr>
                      <p:cNvPr id="0" name=""/>
                      <p:cNvPicPr/>
                      <p:nvPr/>
                    </p:nvPicPr>
                    <p:blipFill>
                      <a:blip r:embed="rId9"/>
                      <a:stretch>
                        <a:fillRect/>
                      </a:stretch>
                    </p:blipFill>
                    <p:spPr>
                      <a:xfrm>
                        <a:off x="762000" y="1657350"/>
                        <a:ext cx="4724400" cy="1436394"/>
                      </a:xfrm>
                      <a:prstGeom prst="rect">
                        <a:avLst/>
                      </a:prstGeom>
                    </p:spPr>
                  </p:pic>
                </p:oleObj>
              </mc:Fallback>
            </mc:AlternateContent>
          </a:graphicData>
        </a:graphic>
      </p:graphicFrame>
      <p:pic>
        <p:nvPicPr>
          <p:cNvPr id="102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1920927"/>
            <a:ext cx="842260" cy="193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custDataLst>
              <p:tags r:id="rId3"/>
            </p:custDataLst>
          </p:nvPr>
        </p:nvSpPr>
        <p:spPr>
          <a:xfrm>
            <a:off x="314325" y="3181350"/>
            <a:ext cx="7994407" cy="533400"/>
          </a:xfrm>
          <a:prstGeom prst="rect">
            <a:avLst/>
          </a:prstGeom>
          <a:noFill/>
        </p:spPr>
        <p:txBody>
          <a:bodyPr wrap="square" lIns="137172" tIns="68586" rIns="68586" bIns="68586" rtlCol="0">
            <a:noAutofit/>
          </a:bodyPr>
          <a:lstStyle/>
          <a:p>
            <a:pPr marL="342931" lvl="1" indent="-342931">
              <a:spcBef>
                <a:spcPts val="300"/>
              </a:spcBef>
              <a:buSzPct val="90000"/>
              <a:buBlip>
                <a:blip r:embed="rId7"/>
              </a:buBlip>
            </a:pPr>
            <a:r>
              <a:rPr lang="en-US" altLang="zh-CN" sz="2100" dirty="0" smtClean="0">
                <a:solidFill>
                  <a:schemeClr val="tx1">
                    <a:alpha val="99000"/>
                  </a:schemeClr>
                </a:solidFill>
              </a:rPr>
              <a:t>Split </a:t>
            </a:r>
            <a:r>
              <a:rPr lang="en-US" altLang="zh-CN" sz="2100" i="1" dirty="0" smtClean="0">
                <a:solidFill>
                  <a:schemeClr val="tx1">
                    <a:alpha val="99000"/>
                  </a:schemeClr>
                </a:solidFill>
              </a:rPr>
              <a:t>Text </a:t>
            </a:r>
            <a:r>
              <a:rPr lang="en-US" altLang="zh-CN" sz="2100" dirty="0" smtClean="0">
                <a:solidFill>
                  <a:schemeClr val="tx1">
                    <a:alpha val="99000"/>
                  </a:schemeClr>
                </a:solidFill>
              </a:rPr>
              <a:t>into several sentences</a:t>
            </a:r>
            <a:endParaRPr lang="en-US" altLang="zh-CN" sz="2100" i="1" dirty="0" smtClean="0">
              <a:solidFill>
                <a:schemeClr val="tx1">
                  <a:alpha val="99000"/>
                </a:schemeClr>
              </a:solidFill>
            </a:endParaRPr>
          </a:p>
          <a:p>
            <a:pPr marL="0" lvl="1">
              <a:spcBef>
                <a:spcPts val="300"/>
              </a:spcBef>
              <a:buSzPct val="90000"/>
            </a:pPr>
            <a:endParaRPr lang="en-US" altLang="zh-CN" sz="2100" dirty="0" smtClean="0">
              <a:solidFill>
                <a:schemeClr val="tx1">
                  <a:alpha val="99000"/>
                </a:schemeClr>
              </a:solidFill>
            </a:endParaRPr>
          </a:p>
        </p:txBody>
      </p:sp>
      <p:sp>
        <p:nvSpPr>
          <p:cNvPr id="12" name="TextBox 11"/>
          <p:cNvSpPr txBox="1"/>
          <p:nvPr>
            <p:custDataLst>
              <p:tags r:id="rId4"/>
            </p:custDataLst>
          </p:nvPr>
        </p:nvSpPr>
        <p:spPr>
          <a:xfrm>
            <a:off x="304800" y="3714750"/>
            <a:ext cx="7994407" cy="533400"/>
          </a:xfrm>
          <a:prstGeom prst="rect">
            <a:avLst/>
          </a:prstGeom>
          <a:noFill/>
        </p:spPr>
        <p:txBody>
          <a:bodyPr wrap="square" lIns="137172" tIns="68586" rIns="68586" bIns="68586" rtlCol="0">
            <a:noAutofit/>
          </a:bodyPr>
          <a:lstStyle/>
          <a:p>
            <a:pPr marL="342931" lvl="1" indent="-342931">
              <a:spcBef>
                <a:spcPts val="300"/>
              </a:spcBef>
              <a:buSzPct val="90000"/>
              <a:buBlip>
                <a:blip r:embed="rId7"/>
              </a:buBlip>
            </a:pPr>
            <a:r>
              <a:rPr lang="en-US" altLang="zh-CN" sz="2100" dirty="0" smtClean="0">
                <a:solidFill>
                  <a:schemeClr val="tx1">
                    <a:alpha val="99000"/>
                  </a:schemeClr>
                </a:solidFill>
              </a:rPr>
              <a:t>Tokenization, lowercase, stemming, </a:t>
            </a:r>
            <a:r>
              <a:rPr lang="en-US" altLang="zh-CN" sz="2100" dirty="0">
                <a:solidFill>
                  <a:schemeClr val="tx1">
                    <a:alpha val="99000"/>
                  </a:schemeClr>
                </a:solidFill>
              </a:rPr>
              <a:t>e</a:t>
            </a:r>
            <a:r>
              <a:rPr lang="en-US" altLang="zh-CN" sz="2100" dirty="0" smtClean="0">
                <a:solidFill>
                  <a:schemeClr val="tx1">
                    <a:alpha val="99000"/>
                  </a:schemeClr>
                </a:solidFill>
              </a:rPr>
              <a:t>tc.</a:t>
            </a:r>
            <a:endParaRPr lang="en-US" altLang="zh-CN" sz="2100" i="1" dirty="0" smtClean="0">
              <a:solidFill>
                <a:schemeClr val="tx1">
                  <a:alpha val="99000"/>
                </a:schemeClr>
              </a:solidFill>
            </a:endParaRPr>
          </a:p>
          <a:p>
            <a:pPr marL="0" lvl="1">
              <a:spcBef>
                <a:spcPts val="300"/>
              </a:spcBef>
              <a:buSzPct val="90000"/>
            </a:pPr>
            <a:endParaRPr lang="en-US" altLang="zh-CN" sz="2100" dirty="0" smtClean="0">
              <a:solidFill>
                <a:schemeClr val="tx1">
                  <a:alpha val="99000"/>
                </a:schemeClr>
              </a:solidFill>
            </a:endParaRPr>
          </a:p>
        </p:txBody>
      </p:sp>
      <p:pic>
        <p:nvPicPr>
          <p:cNvPr id="1045" name="Picture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0" y="361950"/>
            <a:ext cx="2362200" cy="541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553123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animEffect transition="in" filter="fade">
                                      <p:cBhvr>
                                        <p:cTn id="13" dur="500"/>
                                        <p:tgtEl>
                                          <p:spTgt spid="10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61950"/>
            <a:ext cx="8658225" cy="457048"/>
          </a:xfrm>
        </p:spPr>
        <p:txBody>
          <a:bodyPr/>
          <a:lstStyle/>
          <a:p>
            <a:r>
              <a:rPr lang="en-US" dirty="0" smtClean="0"/>
              <a:t>(2) Filtering</a:t>
            </a:r>
            <a:endParaRPr lang="en-US" sz="2700" dirty="0">
              <a:solidFill>
                <a:schemeClr val="accent2">
                  <a:alpha val="99000"/>
                </a:schemeClr>
              </a:solidFill>
            </a:endParaRPr>
          </a:p>
        </p:txBody>
      </p:sp>
      <p:sp>
        <p:nvSpPr>
          <p:cNvPr id="4" name="TextBox 3"/>
          <p:cNvSpPr txBox="1"/>
          <p:nvPr>
            <p:custDataLst>
              <p:tags r:id="rId1"/>
            </p:custDataLst>
          </p:nvPr>
        </p:nvSpPr>
        <p:spPr>
          <a:xfrm>
            <a:off x="228600" y="1047750"/>
            <a:ext cx="8077200" cy="533400"/>
          </a:xfrm>
          <a:prstGeom prst="rect">
            <a:avLst/>
          </a:prstGeom>
          <a:noFill/>
        </p:spPr>
        <p:txBody>
          <a:bodyPr wrap="square" lIns="137172" tIns="68586" rIns="68586" bIns="68586" rtlCol="0">
            <a:noAutofit/>
          </a:bodyPr>
          <a:lstStyle/>
          <a:p>
            <a:pPr marL="342931" lvl="1" indent="-342931">
              <a:spcBef>
                <a:spcPts val="300"/>
              </a:spcBef>
              <a:buSzPct val="90000"/>
              <a:buBlip>
                <a:blip r:embed="rId5"/>
              </a:buBlip>
            </a:pPr>
            <a:r>
              <a:rPr lang="en-US" altLang="zh-CN" sz="2100" dirty="0" smtClean="0">
                <a:solidFill>
                  <a:schemeClr val="tx1">
                    <a:alpha val="99000"/>
                  </a:schemeClr>
                </a:solidFill>
              </a:rPr>
              <a:t>Train a classifier on historical data to automatically filter out </a:t>
            </a:r>
            <a:r>
              <a:rPr lang="en-US" altLang="zh-CN" sz="2100" b="1"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Black" pitchFamily="34" charset="0"/>
                <a:cs typeface="Arial" charset="0"/>
              </a:rPr>
              <a:t>“non-informative”</a:t>
            </a:r>
            <a:r>
              <a:rPr lang="en-US" altLang="zh-CN" sz="2100" dirty="0" smtClean="0">
                <a:solidFill>
                  <a:schemeClr val="tx1">
                    <a:alpha val="99000"/>
                  </a:schemeClr>
                </a:solidFill>
              </a:rPr>
              <a:t> reviews. </a:t>
            </a:r>
            <a:endParaRPr lang="en-US" altLang="zh-CN" sz="2100" i="1" dirty="0" smtClean="0">
              <a:solidFill>
                <a:schemeClr val="tx1">
                  <a:alpha val="99000"/>
                </a:schemeClr>
              </a:solidFill>
            </a:endParaRPr>
          </a:p>
          <a:p>
            <a:pPr marL="0" lvl="1">
              <a:spcBef>
                <a:spcPts val="300"/>
              </a:spcBef>
              <a:buSzPct val="90000"/>
            </a:pPr>
            <a:endParaRPr lang="en-US" altLang="zh-CN" sz="2100" dirty="0" smtClean="0">
              <a:solidFill>
                <a:schemeClr val="tx1">
                  <a:alpha val="99000"/>
                </a:schemeClr>
              </a:solidFill>
            </a:endParaRPr>
          </a:p>
        </p:txBody>
      </p:sp>
      <p:sp>
        <p:nvSpPr>
          <p:cNvPr id="5" name="TextBox 4"/>
          <p:cNvSpPr txBox="1"/>
          <p:nvPr>
            <p:custDataLst>
              <p:tags r:id="rId2"/>
            </p:custDataLst>
          </p:nvPr>
        </p:nvSpPr>
        <p:spPr>
          <a:xfrm>
            <a:off x="228600" y="1809750"/>
            <a:ext cx="7577137" cy="533400"/>
          </a:xfrm>
          <a:prstGeom prst="rect">
            <a:avLst/>
          </a:prstGeom>
          <a:noFill/>
        </p:spPr>
        <p:txBody>
          <a:bodyPr wrap="square" lIns="137172" tIns="68586" rIns="68586" bIns="68586" rtlCol="0">
            <a:noAutofit/>
          </a:bodyPr>
          <a:lstStyle/>
          <a:p>
            <a:pPr marL="342931" lvl="1" indent="-342931">
              <a:spcBef>
                <a:spcPts val="300"/>
              </a:spcBef>
              <a:buSzPct val="90000"/>
              <a:buBlip>
                <a:blip r:embed="rId5"/>
              </a:buBlip>
            </a:pPr>
            <a:r>
              <a:rPr lang="en-US" altLang="zh-CN" sz="2100" dirty="0" smtClean="0">
                <a:solidFill>
                  <a:schemeClr val="tx1">
                    <a:alpha val="99000"/>
                  </a:schemeClr>
                </a:solidFill>
              </a:rPr>
              <a:t>Adopt a semi-supervised machine learning algorithm, i.e., </a:t>
            </a:r>
            <a:r>
              <a:rPr lang="en-US" altLang="zh-CN" sz="2100" u="sng" dirty="0" smtClean="0">
                <a:solidFill>
                  <a:schemeClr val="tx1">
                    <a:alpha val="99000"/>
                  </a:schemeClr>
                </a:solidFill>
              </a:rPr>
              <a:t>E</a:t>
            </a:r>
            <a:r>
              <a:rPr lang="en-US" altLang="zh-CN" sz="2100" dirty="0" smtClean="0">
                <a:solidFill>
                  <a:schemeClr val="tx1">
                    <a:alpha val="99000"/>
                  </a:schemeClr>
                </a:solidFill>
              </a:rPr>
              <a:t>xpectation </a:t>
            </a:r>
            <a:r>
              <a:rPr lang="en-US" altLang="zh-CN" sz="2100" u="sng" dirty="0" smtClean="0">
                <a:solidFill>
                  <a:schemeClr val="tx1">
                    <a:alpha val="99000"/>
                  </a:schemeClr>
                </a:solidFill>
              </a:rPr>
              <a:t>M</a:t>
            </a:r>
            <a:r>
              <a:rPr lang="en-US" altLang="zh-CN" sz="2100" dirty="0" smtClean="0">
                <a:solidFill>
                  <a:schemeClr val="tx1">
                    <a:alpha val="99000"/>
                  </a:schemeClr>
                </a:solidFill>
              </a:rPr>
              <a:t>aximization for </a:t>
            </a:r>
            <a:r>
              <a:rPr lang="en-US" altLang="zh-CN" sz="2100" dirty="0">
                <a:solidFill>
                  <a:schemeClr val="tx1">
                    <a:alpha val="99000"/>
                  </a:schemeClr>
                </a:solidFill>
              </a:rPr>
              <a:t>Naïve</a:t>
            </a:r>
            <a:r>
              <a:rPr lang="en-US" altLang="zh-CN" sz="2100" dirty="0" smtClean="0">
                <a:solidFill>
                  <a:schemeClr val="tx1">
                    <a:alpha val="99000"/>
                  </a:schemeClr>
                </a:solidFill>
              </a:rPr>
              <a:t> </a:t>
            </a:r>
            <a:r>
              <a:rPr lang="en-US" altLang="zh-CN" sz="2100" u="sng" dirty="0" smtClean="0">
                <a:solidFill>
                  <a:schemeClr val="tx1">
                    <a:alpha val="99000"/>
                  </a:schemeClr>
                </a:solidFill>
              </a:rPr>
              <a:t>B</a:t>
            </a:r>
            <a:r>
              <a:rPr lang="en-US" altLang="zh-CN" sz="2100" dirty="0" smtClean="0">
                <a:solidFill>
                  <a:schemeClr val="tx1">
                    <a:alpha val="99000"/>
                  </a:schemeClr>
                </a:solidFill>
              </a:rPr>
              <a:t>ayes (EMNB). </a:t>
            </a:r>
            <a:endParaRPr lang="en-US" altLang="zh-CN" sz="2100" i="1" dirty="0" smtClean="0">
              <a:solidFill>
                <a:schemeClr val="tx1">
                  <a:alpha val="99000"/>
                </a:schemeClr>
              </a:solidFill>
            </a:endParaRPr>
          </a:p>
          <a:p>
            <a:pPr marL="0" lvl="1">
              <a:spcBef>
                <a:spcPts val="300"/>
              </a:spcBef>
              <a:buSzPct val="90000"/>
            </a:pPr>
            <a:endParaRPr lang="en-US" altLang="zh-CN" sz="2100" dirty="0" smtClean="0">
              <a:solidFill>
                <a:schemeClr val="tx1">
                  <a:alpha val="99000"/>
                </a:schemeClr>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2465001866"/>
              </p:ext>
            </p:extLst>
          </p:nvPr>
        </p:nvGraphicFramePr>
        <p:xfrm>
          <a:off x="762000" y="2751525"/>
          <a:ext cx="3429000" cy="2030024"/>
        </p:xfrm>
        <a:graphic>
          <a:graphicData uri="http://schemas.openxmlformats.org/drawingml/2006/table">
            <a:tbl>
              <a:tblPr firstRow="1" bandRow="1">
                <a:tableStyleId>{69CF1AB2-1976-4502-BF36-3FF5EA218861}</a:tableStyleId>
              </a:tblPr>
              <a:tblGrid>
                <a:gridCol w="1659194"/>
                <a:gridCol w="1769806"/>
              </a:tblGrid>
              <a:tr h="507506">
                <a:tc>
                  <a:txBody>
                    <a:bodyPr/>
                    <a:lstStyle/>
                    <a:p>
                      <a:pPr algn="ctr"/>
                      <a:r>
                        <a:rPr lang="en-US" altLang="zh-CN" sz="2000" dirty="0" smtClean="0"/>
                        <a:t>Dataset</a:t>
                      </a:r>
                      <a:endParaRPr lang="zh-CN" altLang="en-US" sz="2000" dirty="0"/>
                    </a:p>
                  </a:txBody>
                  <a:tcPr/>
                </a:tc>
                <a:tc>
                  <a:txBody>
                    <a:bodyPr/>
                    <a:lstStyle/>
                    <a:p>
                      <a:pPr algn="r"/>
                      <a:r>
                        <a:rPr lang="en-US" altLang="zh-CN" sz="2000" dirty="0" smtClean="0"/>
                        <a:t>Facebook</a:t>
                      </a:r>
                      <a:endParaRPr lang="zh-CN" altLang="en-US" sz="2000" dirty="0"/>
                    </a:p>
                  </a:txBody>
                  <a:tcPr/>
                </a:tc>
              </a:tr>
              <a:tr h="507506">
                <a:tc>
                  <a:txBody>
                    <a:bodyPr/>
                    <a:lstStyle/>
                    <a:p>
                      <a:pPr algn="ctr"/>
                      <a:r>
                        <a:rPr lang="en-US" altLang="zh-CN" sz="2000" dirty="0" smtClean="0"/>
                        <a:t>Train pool</a:t>
                      </a:r>
                      <a:endParaRPr lang="zh-CN" altLang="en-US" sz="2000" dirty="0"/>
                    </a:p>
                  </a:txBody>
                  <a:tcPr/>
                </a:tc>
                <a:tc>
                  <a:txBody>
                    <a:bodyPr/>
                    <a:lstStyle/>
                    <a:p>
                      <a:pPr algn="ctr"/>
                      <a:r>
                        <a:rPr lang="en-US" altLang="zh-CN" sz="2000" dirty="0" smtClean="0"/>
                        <a:t>1000</a:t>
                      </a:r>
                      <a:endParaRPr lang="zh-CN" altLang="en-US" sz="2000" dirty="0"/>
                    </a:p>
                  </a:txBody>
                  <a:tcPr/>
                </a:tc>
              </a:tr>
              <a:tr h="507506">
                <a:tc>
                  <a:txBody>
                    <a:bodyPr/>
                    <a:lstStyle/>
                    <a:p>
                      <a:pPr algn="ctr"/>
                      <a:r>
                        <a:rPr lang="en-US" altLang="zh-CN" sz="2000" dirty="0" smtClean="0"/>
                        <a:t>Unlabeled</a:t>
                      </a:r>
                      <a:endParaRPr lang="zh-CN" altLang="en-US" sz="2000" dirty="0"/>
                    </a:p>
                  </a:txBody>
                  <a:tcPr/>
                </a:tc>
                <a:tc>
                  <a:txBody>
                    <a:bodyPr/>
                    <a:lstStyle/>
                    <a:p>
                      <a:pPr algn="ctr"/>
                      <a:r>
                        <a:rPr lang="en-US" altLang="zh-CN" sz="2000" dirty="0" smtClean="0"/>
                        <a:t>104709</a:t>
                      </a:r>
                      <a:endParaRPr lang="zh-CN" altLang="en-US" sz="2000" dirty="0"/>
                    </a:p>
                  </a:txBody>
                  <a:tcPr/>
                </a:tc>
              </a:tr>
              <a:tr h="507506">
                <a:tc>
                  <a:txBody>
                    <a:bodyPr/>
                    <a:lstStyle/>
                    <a:p>
                      <a:pPr algn="ctr"/>
                      <a:r>
                        <a:rPr lang="en-US" altLang="zh-CN" sz="2000" dirty="0" smtClean="0"/>
                        <a:t>Test set</a:t>
                      </a:r>
                      <a:endParaRPr lang="zh-CN" altLang="en-US" sz="2000" dirty="0"/>
                    </a:p>
                  </a:txBody>
                  <a:tcPr/>
                </a:tc>
                <a:tc>
                  <a:txBody>
                    <a:bodyPr/>
                    <a:lstStyle/>
                    <a:p>
                      <a:pPr algn="ctr"/>
                      <a:r>
                        <a:rPr lang="en-US" altLang="zh-CN" sz="2000" dirty="0" smtClean="0"/>
                        <a:t>2000</a:t>
                      </a:r>
                      <a:endParaRPr lang="zh-CN" altLang="en-US" sz="2000" dirty="0"/>
                    </a:p>
                  </a:txBody>
                  <a:tcPr/>
                </a:tc>
              </a:tr>
            </a:tbl>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382705"/>
            <a:ext cx="2426494" cy="582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399" y="2762248"/>
            <a:ext cx="3033691" cy="2019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2800350"/>
            <a:ext cx="29401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2234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2055"/>
                                        </p:tgtEl>
                                        <p:attrNameLst>
                                          <p:attrName>style.visibility</p:attrName>
                                        </p:attrNameLst>
                                      </p:cBhvr>
                                      <p:to>
                                        <p:strVal val="visible"/>
                                      </p:to>
                                    </p:set>
                                    <p:animEffect transition="in" filter="fade">
                                      <p:cBhvr>
                                        <p:cTn id="20" dur="500"/>
                                        <p:tgtEl>
                                          <p:spTgt spid="205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animEffect transition="in" filter="fade">
                                      <p:cBhvr>
                                        <p:cTn id="25"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361950"/>
            <a:ext cx="8658225" cy="457048"/>
          </a:xfrm>
        </p:spPr>
        <p:txBody>
          <a:bodyPr/>
          <a:lstStyle/>
          <a:p>
            <a:r>
              <a:rPr lang="en-US" dirty="0" smtClean="0"/>
              <a:t>(3) Grouping</a:t>
            </a:r>
            <a:endParaRPr lang="en-US" sz="2700" dirty="0">
              <a:solidFill>
                <a:schemeClr val="accent2">
                  <a:alpha val="99000"/>
                </a:schemeClr>
              </a:solidFill>
            </a:endParaRPr>
          </a:p>
        </p:txBody>
      </p:sp>
      <p:sp>
        <p:nvSpPr>
          <p:cNvPr id="4" name="TextBox 3"/>
          <p:cNvSpPr txBox="1"/>
          <p:nvPr>
            <p:custDataLst>
              <p:tags r:id="rId1"/>
            </p:custDataLst>
          </p:nvPr>
        </p:nvSpPr>
        <p:spPr>
          <a:xfrm>
            <a:off x="228600" y="1047750"/>
            <a:ext cx="8534400" cy="533400"/>
          </a:xfrm>
          <a:prstGeom prst="rect">
            <a:avLst/>
          </a:prstGeom>
          <a:noFill/>
        </p:spPr>
        <p:txBody>
          <a:bodyPr wrap="square" lIns="137172" tIns="68586" rIns="68586" bIns="68586" rtlCol="0">
            <a:noAutofit/>
          </a:bodyPr>
          <a:lstStyle/>
          <a:p>
            <a:pPr marL="342931" lvl="1" indent="-342931">
              <a:spcBef>
                <a:spcPts val="300"/>
              </a:spcBef>
              <a:buSzPct val="90000"/>
              <a:buBlip>
                <a:blip r:embed="rId5"/>
              </a:buBlip>
            </a:pPr>
            <a:r>
              <a:rPr lang="en-US" altLang="zh-CN" sz="2100" dirty="0" smtClean="0">
                <a:solidFill>
                  <a:schemeClr val="tx1">
                    <a:alpha val="99000"/>
                  </a:schemeClr>
                </a:solidFill>
              </a:rPr>
              <a:t>Partition the predicted “informative” reviews into groups (topics).</a:t>
            </a:r>
            <a:endParaRPr lang="en-US" altLang="zh-CN" sz="2100" i="1" dirty="0" smtClean="0">
              <a:solidFill>
                <a:schemeClr val="tx1">
                  <a:alpha val="99000"/>
                </a:schemeClr>
              </a:solidFill>
            </a:endParaRPr>
          </a:p>
          <a:p>
            <a:pPr marL="0" lvl="1">
              <a:spcBef>
                <a:spcPts val="300"/>
              </a:spcBef>
              <a:buSzPct val="90000"/>
            </a:pPr>
            <a:endParaRPr lang="en-US" altLang="zh-CN" sz="2100" dirty="0" smtClean="0">
              <a:solidFill>
                <a:schemeClr val="tx1">
                  <a:alpha val="99000"/>
                </a:schemeClr>
              </a:solidFill>
            </a:endParaRPr>
          </a:p>
        </p:txBody>
      </p:sp>
      <p:sp>
        <p:nvSpPr>
          <p:cNvPr id="5" name="TextBox 4"/>
          <p:cNvSpPr txBox="1"/>
          <p:nvPr>
            <p:custDataLst>
              <p:tags r:id="rId2"/>
            </p:custDataLst>
          </p:nvPr>
        </p:nvSpPr>
        <p:spPr>
          <a:xfrm>
            <a:off x="238125" y="1581150"/>
            <a:ext cx="8896350" cy="533400"/>
          </a:xfrm>
          <a:prstGeom prst="rect">
            <a:avLst/>
          </a:prstGeom>
          <a:noFill/>
        </p:spPr>
        <p:txBody>
          <a:bodyPr wrap="square" lIns="137172" tIns="68586" rIns="68586" bIns="68586" rtlCol="0">
            <a:noAutofit/>
          </a:bodyPr>
          <a:lstStyle/>
          <a:p>
            <a:pPr marL="342931" lvl="1" indent="-342931">
              <a:spcBef>
                <a:spcPts val="300"/>
              </a:spcBef>
              <a:buSzPct val="90000"/>
              <a:buBlip>
                <a:blip r:embed="rId5"/>
              </a:buBlip>
            </a:pPr>
            <a:r>
              <a:rPr lang="en-US" altLang="zh-CN" sz="2100" dirty="0" smtClean="0">
                <a:solidFill>
                  <a:schemeClr val="tx1">
                    <a:alpha val="99000"/>
                  </a:schemeClr>
                </a:solidFill>
              </a:rPr>
              <a:t>Adapt </a:t>
            </a:r>
            <a:r>
              <a:rPr lang="en-US" altLang="zh-CN" sz="2100" u="sng" dirty="0" smtClean="0">
                <a:solidFill>
                  <a:schemeClr val="tx1">
                    <a:alpha val="99000"/>
                  </a:schemeClr>
                </a:solidFill>
              </a:rPr>
              <a:t>L</a:t>
            </a:r>
            <a:r>
              <a:rPr lang="en-US" altLang="zh-CN" sz="2100" dirty="0" smtClean="0">
                <a:solidFill>
                  <a:schemeClr val="tx1">
                    <a:alpha val="99000"/>
                  </a:schemeClr>
                </a:solidFill>
              </a:rPr>
              <a:t>atent </a:t>
            </a:r>
            <a:r>
              <a:rPr lang="en-US" altLang="zh-CN" sz="2100" u="sng" dirty="0" smtClean="0">
                <a:solidFill>
                  <a:schemeClr val="tx1">
                    <a:alpha val="99000"/>
                  </a:schemeClr>
                </a:solidFill>
              </a:rPr>
              <a:t>D</a:t>
            </a:r>
            <a:r>
              <a:rPr lang="en-US" altLang="zh-CN" sz="2100" dirty="0" smtClean="0">
                <a:solidFill>
                  <a:schemeClr val="tx1">
                    <a:alpha val="99000"/>
                  </a:schemeClr>
                </a:solidFill>
              </a:rPr>
              <a:t>irichlet </a:t>
            </a:r>
            <a:r>
              <a:rPr lang="en-US" altLang="zh-CN" sz="2100" u="sng" dirty="0" smtClean="0">
                <a:solidFill>
                  <a:schemeClr val="tx1">
                    <a:alpha val="99000"/>
                  </a:schemeClr>
                </a:solidFill>
              </a:rPr>
              <a:t>A</a:t>
            </a:r>
            <a:r>
              <a:rPr lang="en-US" altLang="zh-CN" sz="2100" dirty="0" smtClean="0">
                <a:solidFill>
                  <a:schemeClr val="tx1">
                    <a:alpha val="99000"/>
                  </a:schemeClr>
                </a:solidFill>
              </a:rPr>
              <a:t>llocation (Topic Modelling).</a:t>
            </a:r>
            <a:endParaRPr lang="en-US" altLang="zh-CN" sz="2100" i="1" dirty="0" smtClean="0">
              <a:solidFill>
                <a:schemeClr val="tx1">
                  <a:alpha val="99000"/>
                </a:schemeClr>
              </a:solidFill>
            </a:endParaRPr>
          </a:p>
          <a:p>
            <a:pPr marL="0" lvl="1">
              <a:spcBef>
                <a:spcPts val="300"/>
              </a:spcBef>
              <a:buSzPct val="90000"/>
            </a:pPr>
            <a:endParaRPr lang="en-US" altLang="zh-CN" sz="2100" dirty="0" smtClean="0">
              <a:solidFill>
                <a:schemeClr val="tx1">
                  <a:alpha val="99000"/>
                </a:schemeClr>
              </a:solidFill>
            </a:endParaRPr>
          </a:p>
        </p:txBody>
      </p:sp>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85180"/>
            <a:ext cx="2362200" cy="590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7">
            <a:extLst>
              <a:ext uri="{28A0092B-C50C-407E-A947-70E740481C1C}">
                <a14:useLocalDpi xmlns:a14="http://schemas.microsoft.com/office/drawing/2010/main" val="0"/>
              </a:ext>
            </a:extLst>
          </a:blip>
          <a:srcRect l="1655" t="277" r="1420" b="1800"/>
          <a:stretch/>
        </p:blipFill>
        <p:spPr bwMode="auto">
          <a:xfrm>
            <a:off x="4191000" y="2343150"/>
            <a:ext cx="3789947" cy="226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表格 8"/>
          <p:cNvGraphicFramePr>
            <a:graphicFrameLocks noGrp="1"/>
          </p:cNvGraphicFramePr>
          <p:nvPr>
            <p:extLst>
              <p:ext uri="{D42A27DB-BD31-4B8C-83A1-F6EECF244321}">
                <p14:modId xmlns:p14="http://schemas.microsoft.com/office/powerpoint/2010/main" val="2971088030"/>
              </p:ext>
            </p:extLst>
          </p:nvPr>
        </p:nvGraphicFramePr>
        <p:xfrm>
          <a:off x="457200" y="2343150"/>
          <a:ext cx="3352800" cy="2286001"/>
        </p:xfrm>
        <a:graphic>
          <a:graphicData uri="http://schemas.openxmlformats.org/drawingml/2006/table">
            <a:tbl>
              <a:tblPr firstRow="1" bandRow="1">
                <a:tableStyleId>{69CF1AB2-1976-4502-BF36-3FF5EA218861}</a:tableStyleId>
              </a:tblPr>
              <a:tblGrid>
                <a:gridCol w="1642188"/>
                <a:gridCol w="1710612"/>
              </a:tblGrid>
              <a:tr h="556591">
                <a:tc>
                  <a:txBody>
                    <a:bodyPr/>
                    <a:lstStyle/>
                    <a:p>
                      <a:pPr algn="ctr"/>
                      <a:r>
                        <a:rPr lang="en-US" altLang="zh-CN" sz="2000" dirty="0" smtClean="0"/>
                        <a:t>Dataset</a:t>
                      </a:r>
                      <a:endParaRPr lang="zh-CN" altLang="en-US" sz="2000" dirty="0"/>
                    </a:p>
                  </a:txBody>
                  <a:tcPr/>
                </a:tc>
                <a:tc>
                  <a:txBody>
                    <a:bodyPr/>
                    <a:lstStyle/>
                    <a:p>
                      <a:pPr algn="r"/>
                      <a:r>
                        <a:rPr lang="en-US" altLang="zh-CN" sz="2000" dirty="0" smtClean="0"/>
                        <a:t>SwiftKey</a:t>
                      </a:r>
                      <a:endParaRPr lang="zh-CN" altLang="en-US" sz="2000" dirty="0"/>
                    </a:p>
                  </a:txBody>
                  <a:tcPr/>
                </a:tc>
              </a:tr>
              <a:tr h="576470">
                <a:tc>
                  <a:txBody>
                    <a:bodyPr/>
                    <a:lstStyle/>
                    <a:p>
                      <a:pPr algn="ctr"/>
                      <a:r>
                        <a:rPr lang="en-US" altLang="zh-CN" sz="2000" dirty="0" smtClean="0"/>
                        <a:t>Train pool</a:t>
                      </a:r>
                      <a:endParaRPr lang="zh-CN" altLang="en-US" sz="2000" dirty="0"/>
                    </a:p>
                  </a:txBody>
                  <a:tcPr/>
                </a:tc>
                <a:tc>
                  <a:txBody>
                    <a:bodyPr/>
                    <a:lstStyle/>
                    <a:p>
                      <a:pPr algn="ctr"/>
                      <a:r>
                        <a:rPr lang="en-US" altLang="zh-CN" sz="2000" dirty="0" smtClean="0"/>
                        <a:t>1000</a:t>
                      </a:r>
                      <a:endParaRPr lang="zh-CN" altLang="en-US" sz="2000" dirty="0"/>
                    </a:p>
                  </a:txBody>
                  <a:tcPr/>
                </a:tc>
              </a:tr>
              <a:tr h="576470">
                <a:tc>
                  <a:txBody>
                    <a:bodyPr/>
                    <a:lstStyle/>
                    <a:p>
                      <a:pPr algn="ctr"/>
                      <a:r>
                        <a:rPr lang="en-US" altLang="zh-CN" sz="2000" dirty="0" smtClean="0"/>
                        <a:t>Unlabeled</a:t>
                      </a:r>
                      <a:endParaRPr lang="zh-CN" altLang="en-US" sz="2000" dirty="0"/>
                    </a:p>
                  </a:txBody>
                  <a:tcPr/>
                </a:tc>
                <a:tc>
                  <a:txBody>
                    <a:bodyPr/>
                    <a:lstStyle/>
                    <a:p>
                      <a:pPr algn="ctr"/>
                      <a:r>
                        <a:rPr lang="en-US" altLang="zh-CN" sz="2000" dirty="0" smtClean="0"/>
                        <a:t>3282</a:t>
                      </a:r>
                      <a:endParaRPr lang="zh-CN" altLang="en-US" sz="2000" dirty="0"/>
                    </a:p>
                  </a:txBody>
                  <a:tcPr/>
                </a:tc>
              </a:tr>
              <a:tr h="576470">
                <a:tc>
                  <a:txBody>
                    <a:bodyPr/>
                    <a:lstStyle/>
                    <a:p>
                      <a:pPr algn="ctr"/>
                      <a:r>
                        <a:rPr lang="en-US" altLang="zh-CN" sz="2000" dirty="0" smtClean="0"/>
                        <a:t>Test set</a:t>
                      </a:r>
                      <a:endParaRPr lang="zh-CN" altLang="en-US" sz="2000" dirty="0"/>
                    </a:p>
                  </a:txBody>
                  <a:tcPr/>
                </a:tc>
                <a:tc>
                  <a:txBody>
                    <a:bodyPr/>
                    <a:lstStyle/>
                    <a:p>
                      <a:pPr algn="ctr"/>
                      <a:r>
                        <a:rPr lang="en-US" altLang="zh-CN" sz="2000" dirty="0" smtClean="0"/>
                        <a:t>2000</a:t>
                      </a:r>
                      <a:endParaRPr lang="zh-CN" altLang="en-US" sz="2000" dirty="0"/>
                    </a:p>
                  </a:txBody>
                  <a:tcPr/>
                </a:tc>
              </a:tr>
            </a:tbl>
          </a:graphicData>
        </a:graphic>
      </p:graphicFrame>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9800" y="2419350"/>
            <a:ext cx="350320" cy="349096"/>
          </a:xfrm>
          <a:prstGeom prst="rect">
            <a:avLst/>
          </a:prstGeom>
        </p:spPr>
      </p:pic>
    </p:spTree>
    <p:extLst>
      <p:ext uri="{BB962C8B-B14F-4D97-AF65-F5344CB8AC3E}">
        <p14:creationId xmlns:p14="http://schemas.microsoft.com/office/powerpoint/2010/main" val="197748230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285750"/>
            <a:ext cx="8658225" cy="457048"/>
          </a:xfrm>
        </p:spPr>
        <p:txBody>
          <a:bodyPr/>
          <a:lstStyle/>
          <a:p>
            <a:r>
              <a:rPr lang="en-US" dirty="0" smtClean="0"/>
              <a:t>(4) Ranking</a:t>
            </a:r>
            <a:endParaRPr lang="en-US" sz="2700" dirty="0">
              <a:solidFill>
                <a:schemeClr val="accent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562" y="209550"/>
            <a:ext cx="2661438"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2"/>
          <p:cNvSpPr>
            <a:spLocks/>
          </p:cNvSpPr>
          <p:nvPr/>
        </p:nvSpPr>
        <p:spPr bwMode="auto">
          <a:xfrm>
            <a:off x="1371600" y="1047750"/>
            <a:ext cx="1371600" cy="1321729"/>
          </a:xfrm>
          <a:prstGeom prst="ellipse">
            <a:avLst/>
          </a:prstGeom>
          <a:solidFill>
            <a:schemeClr val="accent5">
              <a:alpha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274320" numCol="1" spcCol="0" rtlCol="0" fromWordArt="0" anchor="b" anchorCtr="0" forceAA="0" compatLnSpc="1">
            <a:prstTxWarp prst="textNoShape">
              <a:avLst/>
            </a:prstTxWarp>
            <a:noAutofit/>
          </a:bodyPr>
          <a:lstStyle/>
          <a:p>
            <a:pPr algn="ctr" defTabSz="914058">
              <a:lnSpc>
                <a:spcPct val="90000"/>
              </a:lnSpc>
              <a:buClr>
                <a:srgbClr val="FFFFFF">
                  <a:lumMod val="50000"/>
                  <a:lumOff val="50000"/>
                </a:srgbClr>
              </a:buClr>
            </a:pPr>
            <a:endParaRPr lang="en-US" sz="1800" dirty="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1800" dirty="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1800" dirty="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1800" dirty="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1800" dirty="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1800" dirty="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1800" dirty="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1800" dirty="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1800" dirty="0" smtClean="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1800" dirty="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endParaRPr lang="en-US" sz="2400" dirty="0" smtClean="0">
              <a:gradFill flip="none" rotWithShape="1">
                <a:gsLst>
                  <a:gs pos="0">
                    <a:srgbClr val="FFFFFF"/>
                  </a:gs>
                  <a:gs pos="100000">
                    <a:srgbClr val="FFFFFF"/>
                  </a:gs>
                </a:gsLst>
                <a:path path="circle">
                  <a:fillToRect r="100000" b="100000"/>
                </a:path>
                <a:tileRect l="-100000" t="-100000"/>
              </a:gradFill>
            </a:endParaRPr>
          </a:p>
          <a:p>
            <a:pPr algn="ctr" defTabSz="914058">
              <a:lnSpc>
                <a:spcPct val="90000"/>
              </a:lnSpc>
              <a:buClr>
                <a:srgbClr val="FFFFFF">
                  <a:lumMod val="50000"/>
                  <a:lumOff val="50000"/>
                </a:srgbClr>
              </a:buClr>
            </a:pPr>
            <a:r>
              <a:rPr lang="en-US" sz="2400" dirty="0" smtClean="0">
                <a:gradFill flip="none" rotWithShape="1">
                  <a:gsLst>
                    <a:gs pos="0">
                      <a:srgbClr val="FFFFFF"/>
                    </a:gs>
                    <a:gs pos="100000">
                      <a:srgbClr val="FFFFFF"/>
                    </a:gs>
                  </a:gsLst>
                  <a:path path="circle">
                    <a:fillToRect r="100000" b="100000"/>
                  </a:path>
                  <a:tileRect l="-100000" t="-100000"/>
                </a:gradFill>
              </a:rPr>
              <a:t>Topic 1</a:t>
            </a:r>
            <a:endParaRPr lang="en-US" sz="2400" dirty="0">
              <a:gradFill flip="none" rotWithShape="1">
                <a:gsLst>
                  <a:gs pos="0">
                    <a:srgbClr val="FFFFFF"/>
                  </a:gs>
                  <a:gs pos="100000">
                    <a:srgbClr val="FFFFFF"/>
                  </a:gs>
                </a:gsLst>
                <a:path path="circle">
                  <a:fillToRect r="100000" b="100000"/>
                </a:path>
                <a:tileRect l="-100000" t="-100000"/>
              </a:gradFill>
            </a:endParaRPr>
          </a:p>
        </p:txBody>
      </p:sp>
      <p:sp>
        <p:nvSpPr>
          <p:cNvPr id="13" name="Oval 15"/>
          <p:cNvSpPr/>
          <p:nvPr/>
        </p:nvSpPr>
        <p:spPr bwMode="auto">
          <a:xfrm>
            <a:off x="1524000" y="2495550"/>
            <a:ext cx="1066800" cy="1066800"/>
          </a:xfrm>
          <a:prstGeom prst="ellipse">
            <a:avLst/>
          </a:prstGeom>
          <a:solidFill>
            <a:schemeClr val="accent4">
              <a:lumMod val="75000"/>
              <a:alpha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274320" numCol="1" spcCol="0" rtlCol="0" fromWordArt="0" anchor="b" anchorCtr="0" forceAA="0" compatLnSpc="1">
            <a:prstTxWarp prst="textNoShape">
              <a:avLst/>
            </a:prstTxWarp>
            <a:noAutofit/>
          </a:bodyPr>
          <a:lstStyle/>
          <a:p>
            <a:pPr algn="ctr" defTabSz="914058">
              <a:lnSpc>
                <a:spcPct val="90000"/>
              </a:lnSpc>
              <a:buClr>
                <a:srgbClr val="FFFFFF">
                  <a:lumMod val="50000"/>
                  <a:lumOff val="50000"/>
                </a:srgbClr>
              </a:buClr>
            </a:pPr>
            <a:r>
              <a:rPr lang="en-US" sz="1800" dirty="0" smtClean="0">
                <a:gradFill flip="none" rotWithShape="1">
                  <a:gsLst>
                    <a:gs pos="0">
                      <a:srgbClr val="FFFFFF"/>
                    </a:gs>
                    <a:gs pos="100000">
                      <a:srgbClr val="FFFFFF"/>
                    </a:gs>
                  </a:gsLst>
                  <a:path path="circle">
                    <a:fillToRect r="100000" b="100000"/>
                  </a:path>
                  <a:tileRect l="-100000" t="-100000"/>
                </a:gradFill>
              </a:rPr>
              <a:t>Topic 2</a:t>
            </a:r>
            <a:endParaRPr lang="en-US" sz="1800" dirty="0">
              <a:gradFill flip="none" rotWithShape="1">
                <a:gsLst>
                  <a:gs pos="0">
                    <a:srgbClr val="FFFFFF"/>
                  </a:gs>
                  <a:gs pos="100000">
                    <a:srgbClr val="FFFFFF"/>
                  </a:gs>
                </a:gsLst>
                <a:path path="circle">
                  <a:fillToRect r="100000" b="100000"/>
                </a:path>
                <a:tileRect l="-100000" t="-100000"/>
              </a:gradFill>
            </a:endParaRPr>
          </a:p>
        </p:txBody>
      </p:sp>
      <p:sp>
        <p:nvSpPr>
          <p:cNvPr id="15" name="Oval 18"/>
          <p:cNvSpPr/>
          <p:nvPr/>
        </p:nvSpPr>
        <p:spPr bwMode="auto">
          <a:xfrm>
            <a:off x="1676400" y="3712504"/>
            <a:ext cx="723454" cy="688046"/>
          </a:xfrm>
          <a:prstGeom prst="ellipse">
            <a:avLst/>
          </a:prstGeom>
          <a:solidFill>
            <a:srgbClr val="F6AE1E">
              <a:alpha val="8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205767" numCol="1" spcCol="0" rtlCol="0" fromWordArt="0" anchor="b" anchorCtr="0" forceAA="0" compatLnSpc="1">
            <a:prstTxWarp prst="textNoShape">
              <a:avLst/>
            </a:prstTxWarp>
            <a:noAutofit/>
          </a:bodyPr>
          <a:lstStyle/>
          <a:p>
            <a:pPr algn="ctr" defTabSz="914058">
              <a:lnSpc>
                <a:spcPct val="90000"/>
              </a:lnSpc>
              <a:buClr>
                <a:srgbClr val="FFFFFF">
                  <a:lumMod val="50000"/>
                  <a:lumOff val="50000"/>
                </a:srgbClr>
              </a:buClr>
            </a:pPr>
            <a:r>
              <a:rPr lang="en-US" sz="1050" dirty="0" smtClean="0">
                <a:solidFill>
                  <a:schemeClr val="tx1"/>
                </a:solidFill>
              </a:rPr>
              <a:t>Topic 3</a:t>
            </a:r>
            <a:endParaRPr lang="en-US" sz="1050" dirty="0">
              <a:solidFill>
                <a:schemeClr val="tx1"/>
              </a:solidFill>
            </a:endParaRPr>
          </a:p>
        </p:txBody>
      </p:sp>
      <p:sp>
        <p:nvSpPr>
          <p:cNvPr id="18" name="Left Brace 13"/>
          <p:cNvSpPr/>
          <p:nvPr/>
        </p:nvSpPr>
        <p:spPr>
          <a:xfrm>
            <a:off x="2895600" y="1072750"/>
            <a:ext cx="304403" cy="1168000"/>
          </a:xfrm>
          <a:prstGeom prst="leftBrace">
            <a:avLst>
              <a:gd name="adj1" fmla="val 48265"/>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lIns="68571" tIns="34286" rIns="68571" bIns="34286" rtlCol="0" anchor="ctr"/>
          <a:lstStyle/>
          <a:p>
            <a:endParaRPr lang="en-US" sz="1800" dirty="0"/>
          </a:p>
        </p:txBody>
      </p:sp>
      <p:sp>
        <p:nvSpPr>
          <p:cNvPr id="19" name="Rounded Rectangle 10"/>
          <p:cNvSpPr/>
          <p:nvPr/>
        </p:nvSpPr>
        <p:spPr bwMode="auto">
          <a:xfrm>
            <a:off x="3276600" y="996550"/>
            <a:ext cx="2895599" cy="279800"/>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Review 1</a:t>
            </a:r>
            <a:endParaRPr lang="en-US"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20" name="Rounded Rectangle 10"/>
          <p:cNvSpPr/>
          <p:nvPr/>
        </p:nvSpPr>
        <p:spPr bwMode="auto">
          <a:xfrm>
            <a:off x="3276600" y="1352550"/>
            <a:ext cx="2895599" cy="254864"/>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dirty="0">
                <a:gradFill>
                  <a:gsLst>
                    <a:gs pos="0">
                      <a:srgbClr val="FFFFFF"/>
                    </a:gs>
                    <a:gs pos="100000">
                      <a:srgbClr val="FFFFFF"/>
                    </a:gs>
                  </a:gsLst>
                  <a:lin ang="5400000" scaled="0"/>
                </a:gradFill>
                <a:effectLst>
                  <a:outerShdw blurRad="38100" dist="38100" dir="2700000" algn="tl">
                    <a:srgbClr val="000000">
                      <a:alpha val="43137"/>
                    </a:srgbClr>
                  </a:outerShdw>
                </a:effectLst>
              </a:rPr>
              <a:t>Review 2</a:t>
            </a:r>
          </a:p>
        </p:txBody>
      </p:sp>
      <p:sp>
        <p:nvSpPr>
          <p:cNvPr id="22" name="AutoShape 52"/>
          <p:cNvSpPr>
            <a:spLocks noChangeArrowheads="1"/>
          </p:cNvSpPr>
          <p:nvPr/>
        </p:nvSpPr>
        <p:spPr bwMode="auto">
          <a:xfrm rot="5400000">
            <a:off x="-825700" y="2660450"/>
            <a:ext cx="3785000" cy="457200"/>
          </a:xfrm>
          <a:prstGeom prst="rightArrow">
            <a:avLst>
              <a:gd name="adj1" fmla="val 50000"/>
              <a:gd name="adj2" fmla="val 56250"/>
            </a:avLst>
          </a:prstGeom>
          <a:gradFill rotWithShape="1">
            <a:gsLst>
              <a:gs pos="0">
                <a:srgbClr val="FFFFFF">
                  <a:alpha val="0"/>
                </a:srgbClr>
              </a:gs>
              <a:gs pos="100000">
                <a:srgbClr val="3DB5F1"/>
              </a:gs>
            </a:gsLst>
            <a:lin ang="0" scaled="1"/>
          </a:gradFill>
          <a:ln w="9525">
            <a:noFill/>
            <a:miter lim="800000"/>
            <a:headEnd/>
            <a:tailEnd/>
          </a:ln>
        </p:spPr>
        <p:txBody>
          <a:bodyPr wrap="none" lIns="68586" tIns="34294" rIns="68586" bIns="34294" anchor="ctr"/>
          <a:lstStyle/>
          <a:p>
            <a:endParaRPr lang="en-US">
              <a:solidFill>
                <a:srgbClr val="000000"/>
              </a:solidFill>
            </a:endParaRPr>
          </a:p>
        </p:txBody>
      </p:sp>
      <p:sp>
        <p:nvSpPr>
          <p:cNvPr id="23" name="AutoShape 52"/>
          <p:cNvSpPr>
            <a:spLocks noChangeArrowheads="1"/>
          </p:cNvSpPr>
          <p:nvPr/>
        </p:nvSpPr>
        <p:spPr bwMode="auto">
          <a:xfrm rot="5400000">
            <a:off x="5804300" y="1339450"/>
            <a:ext cx="1345400" cy="457200"/>
          </a:xfrm>
          <a:prstGeom prst="rightArrow">
            <a:avLst>
              <a:gd name="adj1" fmla="val 50000"/>
              <a:gd name="adj2" fmla="val 56250"/>
            </a:avLst>
          </a:prstGeom>
          <a:gradFill rotWithShape="1">
            <a:gsLst>
              <a:gs pos="0">
                <a:srgbClr val="FFFFFF">
                  <a:alpha val="0"/>
                </a:srgbClr>
              </a:gs>
              <a:gs pos="100000">
                <a:srgbClr val="3DB5F1"/>
              </a:gs>
            </a:gsLst>
            <a:lin ang="0" scaled="1"/>
          </a:gradFill>
          <a:ln w="9525">
            <a:noFill/>
            <a:miter lim="800000"/>
            <a:headEnd/>
            <a:tailEnd/>
          </a:ln>
        </p:spPr>
        <p:txBody>
          <a:bodyPr wrap="none" lIns="68586" tIns="34294" rIns="68586" bIns="34294" anchor="ctr"/>
          <a:lstStyle/>
          <a:p>
            <a:endParaRPr lang="en-US">
              <a:solidFill>
                <a:srgbClr val="000000"/>
              </a:solidFill>
            </a:endParaRPr>
          </a:p>
        </p:txBody>
      </p:sp>
      <p:sp>
        <p:nvSpPr>
          <p:cNvPr id="7" name="TextBox 6"/>
          <p:cNvSpPr txBox="1"/>
          <p:nvPr/>
        </p:nvSpPr>
        <p:spPr>
          <a:xfrm>
            <a:off x="4572000" y="1780920"/>
            <a:ext cx="640175" cy="486030"/>
          </a:xfrm>
          <a:prstGeom prst="rect">
            <a:avLst/>
          </a:prstGeom>
          <a:noFill/>
        </p:spPr>
        <p:txBody>
          <a:bodyPr vert="eaVert" wrap="none" lIns="91440" tIns="91440" rIns="91440" bIns="91440" rtlCol="0">
            <a:spAutoFit/>
          </a:bodyPr>
          <a:lstStyle/>
          <a:p>
            <a:pPr>
              <a:lnSpc>
                <a:spcPct val="90000"/>
              </a:lnSpc>
              <a:spcBef>
                <a:spcPct val="20000"/>
              </a:spcBef>
              <a:buSzPct val="90000"/>
            </a:pPr>
            <a:r>
              <a:rPr lang="en-US" altLang="zh-CN" sz="3200" dirty="0" smtClean="0">
                <a:solidFill>
                  <a:schemeClr val="tx1">
                    <a:alpha val="99000"/>
                  </a:schemeClr>
                </a:solidFill>
              </a:rPr>
              <a:t>…</a:t>
            </a:r>
            <a:endParaRPr lang="zh-CN" altLang="en-US" sz="3200" dirty="0" err="1" smtClean="0">
              <a:solidFill>
                <a:schemeClr val="tx1">
                  <a:alpha val="99000"/>
                </a:schemeClr>
              </a:solidFill>
            </a:endParaRPr>
          </a:p>
        </p:txBody>
      </p:sp>
      <p:sp>
        <p:nvSpPr>
          <p:cNvPr id="25" name="TextBox 24"/>
          <p:cNvSpPr txBox="1"/>
          <p:nvPr/>
        </p:nvSpPr>
        <p:spPr>
          <a:xfrm>
            <a:off x="1828800" y="4415301"/>
            <a:ext cx="640175" cy="486030"/>
          </a:xfrm>
          <a:prstGeom prst="rect">
            <a:avLst/>
          </a:prstGeom>
          <a:noFill/>
        </p:spPr>
        <p:txBody>
          <a:bodyPr vert="eaVert" wrap="none" lIns="91440" tIns="91440" rIns="91440" bIns="91440" rtlCol="0">
            <a:spAutoFit/>
          </a:bodyPr>
          <a:lstStyle/>
          <a:p>
            <a:pPr>
              <a:lnSpc>
                <a:spcPct val="90000"/>
              </a:lnSpc>
              <a:spcBef>
                <a:spcPct val="20000"/>
              </a:spcBef>
              <a:buSzPct val="90000"/>
            </a:pPr>
            <a:r>
              <a:rPr lang="en-US" altLang="zh-CN" sz="3200" dirty="0" smtClean="0">
                <a:solidFill>
                  <a:schemeClr val="tx1">
                    <a:alpha val="99000"/>
                  </a:schemeClr>
                </a:solidFill>
              </a:rPr>
              <a:t>…</a:t>
            </a:r>
            <a:endParaRPr lang="zh-CN" altLang="en-US" sz="3200" dirty="0" err="1" smtClean="0">
              <a:solidFill>
                <a:schemeClr val="tx1">
                  <a:alpha val="99000"/>
                </a:schemeClr>
              </a:solidFill>
            </a:endParaRPr>
          </a:p>
        </p:txBody>
      </p:sp>
      <p:sp>
        <p:nvSpPr>
          <p:cNvPr id="14" name="Rounded Rectangle 24"/>
          <p:cNvSpPr/>
          <p:nvPr/>
        </p:nvSpPr>
        <p:spPr bwMode="auto">
          <a:xfrm>
            <a:off x="3048000" y="2615331"/>
            <a:ext cx="5257800" cy="2042985"/>
          </a:xfrm>
          <a:prstGeom prst="roundRect">
            <a:avLst>
              <a:gd name="adj" fmla="val 0"/>
            </a:avLst>
          </a:prstGeom>
          <a:ln/>
        </p:spPr>
        <p:style>
          <a:lnRef idx="3">
            <a:schemeClr val="lt1"/>
          </a:lnRef>
          <a:fillRef idx="1">
            <a:schemeClr val="accent2"/>
          </a:fillRef>
          <a:effectRef idx="1">
            <a:schemeClr val="accent2"/>
          </a:effectRef>
          <a:fontRef idx="minor">
            <a:schemeClr val="lt1"/>
          </a:fontRef>
        </p:style>
        <p:txBody>
          <a:bodyPr lIns="68583" tIns="34292" rIns="68583" bIns="34292" rtlCol="0" anchor="t" anchorCtr="0"/>
          <a:lstStyle/>
          <a:p>
            <a:pPr defTabSz="914248"/>
            <a:r>
              <a:rPr lang="en-US" altLang="zh-CN" sz="1600" dirty="0" smtClean="0">
                <a:solidFill>
                  <a:srgbClr val="FFFFFF">
                    <a:alpha val="99000"/>
                  </a:srgbClr>
                </a:solidFill>
                <a:ea typeface="Segoe UI" pitchFamily="34" charset="0"/>
                <a:cs typeface="Segoe UI" pitchFamily="34" charset="0"/>
              </a:rPr>
              <a:t>Group Score (g): Linear combination of various importance measures on features of groups.</a:t>
            </a:r>
          </a:p>
          <a:p>
            <a:pPr defTabSz="914248"/>
            <a:endParaRPr lang="en-US" altLang="zh-CN" sz="1800" dirty="0" smtClean="0">
              <a:solidFill>
                <a:srgbClr val="FFFFFF">
                  <a:alpha val="99000"/>
                </a:srgbClr>
              </a:solidFill>
              <a:ea typeface="Segoe UI" pitchFamily="34" charset="0"/>
              <a:cs typeface="Segoe UI" pitchFamily="34" charset="0"/>
            </a:endParaRPr>
          </a:p>
          <a:p>
            <a:pPr defTabSz="914248"/>
            <a:endParaRPr lang="en-US" altLang="zh-CN" sz="1800" dirty="0">
              <a:solidFill>
                <a:srgbClr val="FFFFFF">
                  <a:alpha val="99000"/>
                </a:srgbClr>
              </a:solidFill>
              <a:ea typeface="Segoe UI" pitchFamily="34" charset="0"/>
              <a:cs typeface="Segoe UI" pitchFamily="34" charset="0"/>
            </a:endParaRPr>
          </a:p>
          <a:p>
            <a:pPr defTabSz="914248"/>
            <a:r>
              <a:rPr lang="en-US" altLang="zh-CN" sz="1600" dirty="0" smtClean="0">
                <a:solidFill>
                  <a:srgbClr val="FFFFFF">
                    <a:alpha val="99000"/>
                  </a:srgbClr>
                </a:solidFill>
                <a:ea typeface="Segoe UI" pitchFamily="34" charset="0"/>
                <a:cs typeface="Segoe UI" pitchFamily="34" charset="0"/>
              </a:rPr>
              <a:t>Instance Score (</a:t>
            </a:r>
            <a:r>
              <a:rPr lang="en-US" altLang="zh-CN" sz="1600" dirty="0" err="1" smtClean="0">
                <a:solidFill>
                  <a:srgbClr val="FFFFFF">
                    <a:alpha val="99000"/>
                  </a:srgbClr>
                </a:solidFill>
                <a:ea typeface="Segoe UI" pitchFamily="34" charset="0"/>
                <a:cs typeface="Segoe UI" pitchFamily="34" charset="0"/>
              </a:rPr>
              <a:t>i</a:t>
            </a:r>
            <a:r>
              <a:rPr lang="en-US" altLang="zh-CN" sz="1600" dirty="0" smtClean="0">
                <a:solidFill>
                  <a:srgbClr val="FFFFFF">
                    <a:alpha val="99000"/>
                  </a:srgbClr>
                </a:solidFill>
                <a:ea typeface="Segoe UI" pitchFamily="34" charset="0"/>
                <a:cs typeface="Segoe UI" pitchFamily="34" charset="0"/>
              </a:rPr>
              <a:t>): </a:t>
            </a:r>
            <a:r>
              <a:rPr lang="en-US" altLang="zh-CN" sz="1600" dirty="0">
                <a:solidFill>
                  <a:srgbClr val="FFFFFF">
                    <a:alpha val="99000"/>
                  </a:srgbClr>
                </a:solidFill>
                <a:ea typeface="Segoe UI" pitchFamily="34" charset="0"/>
                <a:cs typeface="Segoe UI" pitchFamily="34" charset="0"/>
              </a:rPr>
              <a:t>Linear combination of various </a:t>
            </a:r>
            <a:r>
              <a:rPr lang="en-US" altLang="zh-CN" sz="1600" dirty="0" smtClean="0">
                <a:solidFill>
                  <a:srgbClr val="FFFFFF">
                    <a:alpha val="99000"/>
                  </a:srgbClr>
                </a:solidFill>
                <a:ea typeface="Segoe UI" pitchFamily="34" charset="0"/>
                <a:cs typeface="Segoe UI" pitchFamily="34" charset="0"/>
              </a:rPr>
              <a:t>importance measures </a:t>
            </a:r>
            <a:r>
              <a:rPr lang="en-US" altLang="zh-CN" sz="1600" dirty="0">
                <a:solidFill>
                  <a:srgbClr val="FFFFFF">
                    <a:alpha val="99000"/>
                  </a:srgbClr>
                </a:solidFill>
                <a:ea typeface="Segoe UI" pitchFamily="34" charset="0"/>
                <a:cs typeface="Segoe UI" pitchFamily="34" charset="0"/>
              </a:rPr>
              <a:t>on features of </a:t>
            </a:r>
            <a:r>
              <a:rPr lang="en-US" altLang="zh-CN" sz="1600" dirty="0" smtClean="0">
                <a:solidFill>
                  <a:srgbClr val="FFFFFF">
                    <a:alpha val="99000"/>
                  </a:srgbClr>
                </a:solidFill>
                <a:ea typeface="Segoe UI" pitchFamily="34" charset="0"/>
                <a:cs typeface="Segoe UI" pitchFamily="34" charset="0"/>
              </a:rPr>
              <a:t> individual reviews.</a:t>
            </a:r>
            <a:endParaRPr lang="en-US" altLang="zh-CN" sz="1600" dirty="0">
              <a:solidFill>
                <a:srgbClr val="FFFFFF">
                  <a:alpha val="99000"/>
                </a:srgbClr>
              </a:solidFill>
              <a:ea typeface="Segoe UI" pitchFamily="34" charset="0"/>
              <a:cs typeface="Segoe UI" pitchFamily="34" charset="0"/>
            </a:endParaRPr>
          </a:p>
          <a:p>
            <a:pPr defTabSz="914248"/>
            <a:endParaRPr lang="en-US" sz="1800" dirty="0">
              <a:solidFill>
                <a:srgbClr val="FFFFFF">
                  <a:alpha val="99000"/>
                </a:srgbClr>
              </a:solidFill>
              <a:ea typeface="Segoe UI" pitchFamily="34" charset="0"/>
              <a:cs typeface="Segoe UI" pitchFamily="34"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267075"/>
            <a:ext cx="3333750"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9487" y="4248150"/>
            <a:ext cx="3318463" cy="288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795127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2050"/>
                                        </p:tgtEl>
                                        <p:attrNameLst>
                                          <p:attrName>style.visibility</p:attrName>
                                        </p:attrNameLst>
                                      </p:cBhvr>
                                      <p:to>
                                        <p:strVal val="visible"/>
                                      </p:to>
                                    </p:set>
                                    <p:animEffect transition="in" filter="fade">
                                      <p:cBhvr>
                                        <p:cTn id="48" dur="500"/>
                                        <p:tgtEl>
                                          <p:spTgt spid="2050"/>
                                        </p:tgtEl>
                                      </p:cBhvr>
                                    </p:animEffect>
                                  </p:childTnLst>
                                </p:cTn>
                              </p:par>
                              <p:par>
                                <p:cTn id="49" presetID="10" presetClass="entr" presetSubtype="0" fill="hold" nodeType="withEffect">
                                  <p:stCondLst>
                                    <p:cond delay="0"/>
                                  </p:stCondLst>
                                  <p:childTnLst>
                                    <p:set>
                                      <p:cBhvr>
                                        <p:cTn id="50" dur="1" fill="hold">
                                          <p:stCondLst>
                                            <p:cond delay="0"/>
                                          </p:stCondLst>
                                        </p:cTn>
                                        <p:tgtEl>
                                          <p:spTgt spid="2051"/>
                                        </p:tgtEl>
                                        <p:attrNameLst>
                                          <p:attrName>style.visibility</p:attrName>
                                        </p:attrNameLst>
                                      </p:cBhvr>
                                      <p:to>
                                        <p:strVal val="visible"/>
                                      </p:to>
                                    </p:set>
                                    <p:animEffect transition="in" filter="fade">
                                      <p:cBhvr>
                                        <p:cTn id="5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8" grpId="0" animBg="1"/>
      <p:bldP spid="19" grpId="0" animBg="1"/>
      <p:bldP spid="20" grpId="0" animBg="1"/>
      <p:bldP spid="22" grpId="0" animBg="1"/>
      <p:bldP spid="23" grpId="0" animBg="1"/>
      <p:bldP spid="7" grpId="0"/>
      <p:bldP spid="25"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285750"/>
            <a:ext cx="8658225" cy="457048"/>
          </a:xfrm>
        </p:spPr>
        <p:txBody>
          <a:bodyPr/>
          <a:lstStyle/>
          <a:p>
            <a:r>
              <a:rPr lang="en-US" dirty="0" smtClean="0"/>
              <a:t>(</a:t>
            </a:r>
            <a:r>
              <a:rPr lang="en-US" dirty="0"/>
              <a:t>4-1</a:t>
            </a:r>
            <a:r>
              <a:rPr lang="en-US" dirty="0" smtClean="0"/>
              <a:t>) Group Ranking</a:t>
            </a:r>
            <a:endParaRPr lang="en-US" sz="2700" dirty="0">
              <a:solidFill>
                <a:schemeClr val="accent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562" y="209550"/>
            <a:ext cx="2661438"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9" name="Group 36"/>
          <p:cNvGrpSpPr/>
          <p:nvPr/>
        </p:nvGrpSpPr>
        <p:grpSpPr>
          <a:xfrm>
            <a:off x="6172200" y="1047750"/>
            <a:ext cx="2209800" cy="1733549"/>
            <a:chOff x="7542954" y="1158404"/>
            <a:chExt cx="2662689" cy="2661118"/>
          </a:xfrm>
        </p:grpSpPr>
        <p:sp>
          <p:nvSpPr>
            <p:cNvPr id="50" name="Presentation Title Rectangle"/>
            <p:cNvSpPr txBox="1">
              <a:spLocks/>
            </p:cNvSpPr>
            <p:nvPr/>
          </p:nvSpPr>
          <p:spPr>
            <a:xfrm>
              <a:off x="7542954" y="1158404"/>
              <a:ext cx="2662689" cy="1330560"/>
            </a:xfrm>
            <a:prstGeom prst="rect">
              <a:avLst/>
            </a:prstGeom>
            <a:solidFill>
              <a:schemeClr val="accent5"/>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sz="2000" kern="0" spc="0" dirty="0" smtClean="0">
                  <a:gradFill>
                    <a:gsLst>
                      <a:gs pos="0">
                        <a:schemeClr val="tx1"/>
                      </a:gs>
                      <a:gs pos="86000">
                        <a:schemeClr val="tx1"/>
                      </a:gs>
                    </a:gsLst>
                    <a:lin ang="5400000" scaled="0"/>
                  </a:gradFill>
                  <a:latin typeface="+mn-lt"/>
                </a:rPr>
                <a:t>Time </a:t>
              </a:r>
              <a:r>
                <a:rPr lang="en-US" altLang="zh-CN" sz="2000" kern="0" spc="0" dirty="0" smtClean="0">
                  <a:gradFill>
                    <a:gsLst>
                      <a:gs pos="0">
                        <a:schemeClr val="tx1"/>
                      </a:gs>
                      <a:gs pos="86000">
                        <a:schemeClr val="tx1"/>
                      </a:gs>
                    </a:gsLst>
                    <a:lin ang="5400000" scaled="0"/>
                  </a:gradFill>
                  <a:latin typeface="+mn-lt"/>
                </a:rPr>
                <a:t>Series Pattern</a:t>
              </a:r>
              <a:endParaRPr lang="en-US" sz="2000" kern="0" spc="0" dirty="0">
                <a:gradFill>
                  <a:gsLst>
                    <a:gs pos="0">
                      <a:schemeClr val="tx1"/>
                    </a:gs>
                    <a:gs pos="86000">
                      <a:schemeClr val="tx1"/>
                    </a:gs>
                  </a:gsLst>
                  <a:lin ang="5400000" scaled="0"/>
                </a:gradFill>
                <a:latin typeface="+mn-lt"/>
              </a:endParaRPr>
            </a:p>
          </p:txBody>
        </p:sp>
        <p:sp>
          <p:nvSpPr>
            <p:cNvPr id="51" name="Presentation Title Rectangle"/>
            <p:cNvSpPr txBox="1">
              <a:spLocks/>
            </p:cNvSpPr>
            <p:nvPr/>
          </p:nvSpPr>
          <p:spPr>
            <a:xfrm>
              <a:off x="7542954" y="2488963"/>
              <a:ext cx="2662689" cy="1330559"/>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r>
                <a:rPr lang="en-US" sz="1400" b="0" kern="0" spc="0" dirty="0" smtClean="0">
                  <a:ln>
                    <a:noFill/>
                  </a:ln>
                  <a:gradFill>
                    <a:gsLst>
                      <a:gs pos="0">
                        <a:schemeClr val="tx1"/>
                      </a:gs>
                      <a:gs pos="86000">
                        <a:schemeClr val="tx1"/>
                      </a:gs>
                    </a:gsLst>
                    <a:lin ang="5400000" scaled="0"/>
                  </a:gradFill>
                  <a:cs typeface="+mn-cs"/>
                </a:rPr>
                <a:t>Fresher indicates it is more important.</a:t>
              </a:r>
              <a:endParaRPr lang="en-US" sz="1400" b="0" kern="0" spc="0" dirty="0">
                <a:ln>
                  <a:noFill/>
                </a:ln>
                <a:gradFill>
                  <a:gsLst>
                    <a:gs pos="0">
                      <a:schemeClr val="tx1"/>
                    </a:gs>
                    <a:gs pos="86000">
                      <a:schemeClr val="tx1"/>
                    </a:gs>
                  </a:gsLst>
                  <a:lin ang="5400000" scaled="0"/>
                </a:gradFill>
                <a:cs typeface="+mn-cs"/>
              </a:endParaRPr>
            </a:p>
          </p:txBody>
        </p:sp>
      </p:grpSp>
      <p:grpSp>
        <p:nvGrpSpPr>
          <p:cNvPr id="52" name="Group 35"/>
          <p:cNvGrpSpPr/>
          <p:nvPr/>
        </p:nvGrpSpPr>
        <p:grpSpPr>
          <a:xfrm>
            <a:off x="3429000" y="1066800"/>
            <a:ext cx="2209800" cy="1733550"/>
            <a:chOff x="4763068" y="1158403"/>
            <a:chExt cx="2662689" cy="2661118"/>
          </a:xfrm>
        </p:grpSpPr>
        <p:sp>
          <p:nvSpPr>
            <p:cNvPr id="53" name="Presentation Title Rectangle"/>
            <p:cNvSpPr txBox="1">
              <a:spLocks/>
            </p:cNvSpPr>
            <p:nvPr/>
          </p:nvSpPr>
          <p:spPr>
            <a:xfrm>
              <a:off x="4763068" y="1158403"/>
              <a:ext cx="2662689" cy="1330559"/>
            </a:xfrm>
            <a:prstGeom prst="rect">
              <a:avLst/>
            </a:prstGeom>
            <a:solidFill>
              <a:schemeClr val="accent1"/>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sz="2000" kern="0" spc="0" dirty="0" smtClean="0">
                  <a:gradFill>
                    <a:gsLst>
                      <a:gs pos="0">
                        <a:schemeClr val="tx1"/>
                      </a:gs>
                      <a:gs pos="86000">
                        <a:schemeClr val="tx1"/>
                      </a:gs>
                    </a:gsLst>
                    <a:lin ang="5400000" scaled="0"/>
                  </a:gradFill>
                  <a:latin typeface="+mn-lt"/>
                </a:rPr>
                <a:t>Average Rating</a:t>
              </a:r>
              <a:endParaRPr lang="en-US" sz="2000" kern="0" spc="0" dirty="0">
                <a:gradFill>
                  <a:gsLst>
                    <a:gs pos="0">
                      <a:schemeClr val="tx1"/>
                    </a:gs>
                    <a:gs pos="86000">
                      <a:schemeClr val="tx1"/>
                    </a:gs>
                  </a:gsLst>
                  <a:lin ang="5400000" scaled="0"/>
                </a:gradFill>
                <a:latin typeface="+mn-lt"/>
              </a:endParaRPr>
            </a:p>
          </p:txBody>
        </p:sp>
        <p:sp>
          <p:nvSpPr>
            <p:cNvPr id="54" name="Presentation Title Rectangle"/>
            <p:cNvSpPr txBox="1">
              <a:spLocks/>
            </p:cNvSpPr>
            <p:nvPr/>
          </p:nvSpPr>
          <p:spPr>
            <a:xfrm>
              <a:off x="4763068" y="2488962"/>
              <a:ext cx="2662689" cy="1330559"/>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r>
                <a:rPr lang="en-US" altLang="zh-CN" sz="1400" b="0" kern="0" spc="0" dirty="0">
                  <a:ln>
                    <a:noFill/>
                  </a:ln>
                  <a:gradFill>
                    <a:gsLst>
                      <a:gs pos="0">
                        <a:schemeClr val="tx1"/>
                      </a:gs>
                      <a:gs pos="86000">
                        <a:schemeClr val="tx1"/>
                      </a:gs>
                    </a:gsLst>
                    <a:lin ang="5400000" scaled="0"/>
                  </a:gradFill>
                  <a:cs typeface="+mn-cs"/>
                </a:rPr>
                <a:t>L</a:t>
              </a:r>
              <a:r>
                <a:rPr lang="en-US" altLang="zh-CN" sz="1400" b="0" kern="0" spc="0" dirty="0" smtClean="0">
                  <a:ln>
                    <a:noFill/>
                  </a:ln>
                  <a:gradFill>
                    <a:gsLst>
                      <a:gs pos="0">
                        <a:schemeClr val="tx1"/>
                      </a:gs>
                      <a:gs pos="86000">
                        <a:schemeClr val="tx1"/>
                      </a:gs>
                    </a:gsLst>
                    <a:lin ang="5400000" scaled="0"/>
                  </a:gradFill>
                  <a:cs typeface="+mn-cs"/>
                </a:rPr>
                <a:t>ower average rating means it is more important.</a:t>
              </a:r>
              <a:endParaRPr lang="en-US" sz="1400" b="0" kern="0" spc="0" dirty="0">
                <a:ln>
                  <a:noFill/>
                </a:ln>
                <a:gradFill>
                  <a:gsLst>
                    <a:gs pos="0">
                      <a:schemeClr val="tx1"/>
                    </a:gs>
                    <a:gs pos="86000">
                      <a:schemeClr val="tx1"/>
                    </a:gs>
                  </a:gsLst>
                  <a:lin ang="5400000" scaled="0"/>
                </a:gradFill>
                <a:cs typeface="+mn-cs"/>
              </a:endParaRPr>
            </a:p>
          </p:txBody>
        </p:sp>
      </p:grpSp>
      <p:grpSp>
        <p:nvGrpSpPr>
          <p:cNvPr id="55" name="Group 34"/>
          <p:cNvGrpSpPr/>
          <p:nvPr/>
        </p:nvGrpSpPr>
        <p:grpSpPr>
          <a:xfrm>
            <a:off x="685800" y="1066800"/>
            <a:ext cx="2209800" cy="1733549"/>
            <a:chOff x="1976340" y="1143101"/>
            <a:chExt cx="2662689" cy="2661118"/>
          </a:xfrm>
        </p:grpSpPr>
        <p:sp>
          <p:nvSpPr>
            <p:cNvPr id="56" name="Presentation Title Rectangle"/>
            <p:cNvSpPr txBox="1">
              <a:spLocks/>
            </p:cNvSpPr>
            <p:nvPr/>
          </p:nvSpPr>
          <p:spPr>
            <a:xfrm>
              <a:off x="1976340" y="1143101"/>
              <a:ext cx="2662689" cy="1330559"/>
            </a:xfrm>
            <a:prstGeom prst="rect">
              <a:avLst/>
            </a:prstGeom>
            <a:solidFill>
              <a:schemeClr val="accent2"/>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sz="2000" kern="0" spc="0" dirty="0" smtClean="0">
                  <a:gradFill>
                    <a:gsLst>
                      <a:gs pos="0">
                        <a:schemeClr val="tx1"/>
                      </a:gs>
                      <a:gs pos="86000">
                        <a:schemeClr val="tx1"/>
                      </a:gs>
                    </a:gsLst>
                    <a:lin ang="5400000" scaled="0"/>
                  </a:gradFill>
                  <a:latin typeface="+mn-lt"/>
                </a:rPr>
                <a:t>Volume</a:t>
              </a:r>
              <a:endParaRPr lang="en-US" sz="2000" kern="0" spc="0" dirty="0">
                <a:gradFill>
                  <a:gsLst>
                    <a:gs pos="0">
                      <a:schemeClr val="tx1"/>
                    </a:gs>
                    <a:gs pos="86000">
                      <a:schemeClr val="tx1"/>
                    </a:gs>
                  </a:gsLst>
                  <a:lin ang="5400000" scaled="0"/>
                </a:gradFill>
                <a:latin typeface="+mn-lt"/>
              </a:endParaRPr>
            </a:p>
          </p:txBody>
        </p:sp>
        <p:sp>
          <p:nvSpPr>
            <p:cNvPr id="57" name="Presentation Title Rectangle"/>
            <p:cNvSpPr txBox="1">
              <a:spLocks/>
            </p:cNvSpPr>
            <p:nvPr/>
          </p:nvSpPr>
          <p:spPr>
            <a:xfrm>
              <a:off x="1976340" y="2473660"/>
              <a:ext cx="2662689" cy="1330559"/>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r>
                <a:rPr lang="en-US" altLang="zh-CN" sz="1400" b="0" dirty="0" smtClean="0"/>
                <a:t>Larger volume means it is more important.</a:t>
              </a:r>
              <a:endParaRPr lang="en-US" sz="1400" b="0" kern="0" spc="0" dirty="0">
                <a:ln>
                  <a:noFill/>
                </a:ln>
                <a:gradFill>
                  <a:gsLst>
                    <a:gs pos="0">
                      <a:schemeClr val="tx1"/>
                    </a:gs>
                    <a:gs pos="86000">
                      <a:schemeClr val="tx1"/>
                    </a:gs>
                  </a:gsLst>
                  <a:lin ang="5400000" scaled="0"/>
                </a:gradFill>
                <a:cs typeface="+mn-cs"/>
              </a:endParaRPr>
            </a:p>
          </p:txBody>
        </p:sp>
      </p:gr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t="9465" r="2254" b="564"/>
          <a:stretch/>
        </p:blipFill>
        <p:spPr>
          <a:xfrm>
            <a:off x="685800" y="3241950"/>
            <a:ext cx="2160000" cy="1584000"/>
          </a:xfrm>
          <a:prstGeom prst="rect">
            <a:avLst/>
          </a:prstGeom>
        </p:spPr>
      </p:pic>
      <p:pic>
        <p:nvPicPr>
          <p:cNvPr id="3" name="图片 2"/>
          <p:cNvPicPr>
            <a:picLocks noChangeAspect="1"/>
          </p:cNvPicPr>
          <p:nvPr/>
        </p:nvPicPr>
        <p:blipFill rotWithShape="1">
          <a:blip r:embed="rId5">
            <a:extLst>
              <a:ext uri="{28A0092B-C50C-407E-A947-70E740481C1C}">
                <a14:useLocalDpi xmlns:a14="http://schemas.microsoft.com/office/drawing/2010/main" val="0"/>
              </a:ext>
            </a:extLst>
          </a:blip>
          <a:srcRect t="7680" r="2137" b="-7129"/>
          <a:stretch/>
        </p:blipFill>
        <p:spPr>
          <a:xfrm>
            <a:off x="6172200" y="3241950"/>
            <a:ext cx="2209800" cy="1692000"/>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t="9465" r="2513" b="564"/>
          <a:stretch/>
        </p:blipFill>
        <p:spPr>
          <a:xfrm>
            <a:off x="3429000" y="3241950"/>
            <a:ext cx="2209800" cy="1584000"/>
          </a:xfrm>
          <a:prstGeom prst="rect">
            <a:avLst/>
          </a:prstGeom>
        </p:spPr>
      </p:pic>
    </p:spTree>
    <p:extLst>
      <p:ext uri="{BB962C8B-B14F-4D97-AF65-F5344CB8AC3E}">
        <p14:creationId xmlns:p14="http://schemas.microsoft.com/office/powerpoint/2010/main" val="19285274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5"/>
                                        </p:tgtEl>
                                      </p:cBhvr>
                                    </p:animEffect>
                                    <p:set>
                                      <p:cBhvr>
                                        <p:cTn id="22" dur="1" fill="hold">
                                          <p:stCondLst>
                                            <p:cond delay="499"/>
                                          </p:stCondLst>
                                        </p:cTn>
                                        <p:tgtEl>
                                          <p:spTgt spid="5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2"/>
                                        </p:tgtEl>
                                      </p:cBhvr>
                                    </p:animEffect>
                                    <p:set>
                                      <p:cBhvr>
                                        <p:cTn id="25" dur="1" fill="hold">
                                          <p:stCondLst>
                                            <p:cond delay="499"/>
                                          </p:stCondLst>
                                        </p:cTn>
                                        <p:tgtEl>
                                          <p:spTgt spid="52"/>
                                        </p:tgtEl>
                                        <p:attrNameLst>
                                          <p:attrName>style.visibility</p:attrName>
                                        </p:attrNameLst>
                                      </p:cBhvr>
                                      <p:to>
                                        <p:strVal val="hidden"/>
                                      </p:to>
                                    </p:set>
                                  </p:childTnLst>
                                </p:cTn>
                              </p:par>
                              <p:par>
                                <p:cTn id="26" presetID="35" presetClass="path" presetSubtype="0" accel="50000" decel="50000" fill="hold" nodeType="withEffect">
                                  <p:stCondLst>
                                    <p:cond delay="0"/>
                                  </p:stCondLst>
                                  <p:childTnLst>
                                    <p:animMotion origin="layout" path="M -3.33333E-6 9.87654E-7 L -0.30416 0.00062 " pathEditMode="relative" rAng="0" ptsTypes="AA">
                                      <p:cBhvr>
                                        <p:cTn id="27" dur="2000" fill="hold"/>
                                        <p:tgtEl>
                                          <p:spTgt spid="49"/>
                                        </p:tgtEl>
                                        <p:attrNameLst>
                                          <p:attrName>ppt_x</p:attrName>
                                          <p:attrName>ppt_y</p:attrName>
                                        </p:attrNameLst>
                                      </p:cBhvr>
                                      <p:rCtr x="-15208" y="31"/>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285750"/>
            <a:ext cx="8658225" cy="457048"/>
          </a:xfrm>
        </p:spPr>
        <p:txBody>
          <a:bodyPr/>
          <a:lstStyle/>
          <a:p>
            <a:r>
              <a:rPr lang="en-US" dirty="0" smtClean="0"/>
              <a:t>(4-2) Instance Ranking</a:t>
            </a:r>
            <a:endParaRPr lang="en-US" sz="2700" dirty="0">
              <a:solidFill>
                <a:schemeClr val="accent2">
                  <a:alpha val="99000"/>
                </a:schemeClr>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562" y="209550"/>
            <a:ext cx="2661438"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6"/>
          <p:cNvGrpSpPr/>
          <p:nvPr/>
        </p:nvGrpSpPr>
        <p:grpSpPr>
          <a:xfrm>
            <a:off x="6315075" y="1123950"/>
            <a:ext cx="1990725" cy="1600200"/>
            <a:chOff x="7542954" y="1158404"/>
            <a:chExt cx="2662689" cy="2661118"/>
          </a:xfrm>
        </p:grpSpPr>
        <p:sp>
          <p:nvSpPr>
            <p:cNvPr id="5" name="Presentation Title Rectangle"/>
            <p:cNvSpPr txBox="1">
              <a:spLocks/>
            </p:cNvSpPr>
            <p:nvPr/>
          </p:nvSpPr>
          <p:spPr>
            <a:xfrm>
              <a:off x="7542954" y="1158404"/>
              <a:ext cx="2662689" cy="1330560"/>
            </a:xfrm>
            <a:prstGeom prst="rect">
              <a:avLst/>
            </a:prstGeom>
            <a:solidFill>
              <a:schemeClr val="accent5"/>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altLang="zh-CN" sz="2000" kern="0" spc="0" dirty="0">
                  <a:gradFill>
                    <a:gsLst>
                      <a:gs pos="0">
                        <a:schemeClr val="tx1"/>
                      </a:gs>
                      <a:gs pos="86000">
                        <a:schemeClr val="tx1"/>
                      </a:gs>
                    </a:gsLst>
                    <a:lin ang="5400000" scaled="0"/>
                  </a:gradFill>
                  <a:latin typeface="+mn-lt"/>
                </a:rPr>
                <a:t>Rating</a:t>
              </a:r>
              <a:endParaRPr lang="en-US" sz="2000" kern="0" spc="0" dirty="0">
                <a:gradFill>
                  <a:gsLst>
                    <a:gs pos="0">
                      <a:schemeClr val="tx1"/>
                    </a:gs>
                    <a:gs pos="86000">
                      <a:schemeClr val="tx1"/>
                    </a:gs>
                  </a:gsLst>
                  <a:lin ang="5400000" scaled="0"/>
                </a:gradFill>
                <a:latin typeface="+mn-lt"/>
              </a:endParaRPr>
            </a:p>
          </p:txBody>
        </p:sp>
        <p:sp>
          <p:nvSpPr>
            <p:cNvPr id="6" name="Presentation Title Rectangle"/>
            <p:cNvSpPr txBox="1">
              <a:spLocks/>
            </p:cNvSpPr>
            <p:nvPr/>
          </p:nvSpPr>
          <p:spPr>
            <a:xfrm>
              <a:off x="7542954" y="2488963"/>
              <a:ext cx="2662689" cy="1330559"/>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endParaRPr lang="en-US" sz="1600" b="0" kern="0" spc="0" dirty="0">
                <a:ln>
                  <a:noFill/>
                </a:ln>
                <a:gradFill>
                  <a:gsLst>
                    <a:gs pos="0">
                      <a:schemeClr val="tx1"/>
                    </a:gs>
                    <a:gs pos="86000">
                      <a:schemeClr val="tx1"/>
                    </a:gs>
                  </a:gsLst>
                  <a:lin ang="5400000" scaled="0"/>
                </a:gradFill>
                <a:cs typeface="+mn-cs"/>
              </a:endParaRPr>
            </a:p>
          </p:txBody>
        </p:sp>
      </p:grpSp>
      <p:grpSp>
        <p:nvGrpSpPr>
          <p:cNvPr id="7" name="Group 35"/>
          <p:cNvGrpSpPr/>
          <p:nvPr/>
        </p:nvGrpSpPr>
        <p:grpSpPr>
          <a:xfrm>
            <a:off x="3571875" y="1142999"/>
            <a:ext cx="1990725" cy="1600201"/>
            <a:chOff x="4763068" y="1158403"/>
            <a:chExt cx="2662689" cy="2661118"/>
          </a:xfrm>
        </p:grpSpPr>
        <p:sp>
          <p:nvSpPr>
            <p:cNvPr id="8" name="Presentation Title Rectangle"/>
            <p:cNvSpPr txBox="1">
              <a:spLocks/>
            </p:cNvSpPr>
            <p:nvPr/>
          </p:nvSpPr>
          <p:spPr>
            <a:xfrm>
              <a:off x="4763068" y="1158403"/>
              <a:ext cx="2662689" cy="1330559"/>
            </a:xfrm>
            <a:prstGeom prst="rect">
              <a:avLst/>
            </a:prstGeom>
            <a:solidFill>
              <a:schemeClr val="accent1"/>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altLang="zh-CN" sz="2000" kern="0" spc="0" dirty="0" smtClean="0">
                  <a:gradFill>
                    <a:gsLst>
                      <a:gs pos="0">
                        <a:schemeClr val="tx1"/>
                      </a:gs>
                      <a:gs pos="86000">
                        <a:schemeClr val="tx1"/>
                      </a:gs>
                    </a:gsLst>
                    <a:lin ang="5400000" scaled="0"/>
                  </a:gradFill>
                  <a:latin typeface="+mn-lt"/>
                </a:rPr>
                <a:t>Duplicates</a:t>
              </a:r>
              <a:endParaRPr lang="en-US" sz="2000" kern="0" spc="0" dirty="0">
                <a:gradFill>
                  <a:gsLst>
                    <a:gs pos="0">
                      <a:schemeClr val="tx1"/>
                    </a:gs>
                    <a:gs pos="86000">
                      <a:schemeClr val="tx1"/>
                    </a:gs>
                  </a:gsLst>
                  <a:lin ang="5400000" scaled="0"/>
                </a:gradFill>
                <a:latin typeface="+mn-lt"/>
              </a:endParaRPr>
            </a:p>
          </p:txBody>
        </p:sp>
        <p:sp>
          <p:nvSpPr>
            <p:cNvPr id="9" name="Presentation Title Rectangle"/>
            <p:cNvSpPr txBox="1">
              <a:spLocks/>
            </p:cNvSpPr>
            <p:nvPr/>
          </p:nvSpPr>
          <p:spPr>
            <a:xfrm>
              <a:off x="4763068" y="2488962"/>
              <a:ext cx="2662689" cy="1330559"/>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endParaRPr lang="en-US" sz="1600" b="0" kern="0" spc="0" dirty="0">
                <a:ln>
                  <a:noFill/>
                </a:ln>
                <a:gradFill>
                  <a:gsLst>
                    <a:gs pos="0">
                      <a:schemeClr val="tx1"/>
                    </a:gs>
                    <a:gs pos="86000">
                      <a:schemeClr val="tx1"/>
                    </a:gs>
                  </a:gsLst>
                  <a:lin ang="5400000" scaled="0"/>
                </a:gradFill>
                <a:cs typeface="+mn-cs"/>
              </a:endParaRPr>
            </a:p>
          </p:txBody>
        </p:sp>
      </p:grpSp>
      <p:grpSp>
        <p:nvGrpSpPr>
          <p:cNvPr id="11" name="Group 34"/>
          <p:cNvGrpSpPr/>
          <p:nvPr/>
        </p:nvGrpSpPr>
        <p:grpSpPr>
          <a:xfrm>
            <a:off x="828675" y="1143000"/>
            <a:ext cx="1990725" cy="1600200"/>
            <a:chOff x="1976340" y="1143101"/>
            <a:chExt cx="2662689" cy="2661118"/>
          </a:xfrm>
        </p:grpSpPr>
        <p:sp>
          <p:nvSpPr>
            <p:cNvPr id="12" name="Presentation Title Rectangle"/>
            <p:cNvSpPr txBox="1">
              <a:spLocks/>
            </p:cNvSpPr>
            <p:nvPr/>
          </p:nvSpPr>
          <p:spPr>
            <a:xfrm>
              <a:off x="1976340" y="1143101"/>
              <a:ext cx="2662689" cy="1330559"/>
            </a:xfrm>
            <a:prstGeom prst="rect">
              <a:avLst/>
            </a:prstGeom>
            <a:solidFill>
              <a:schemeClr val="accent2"/>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sz="2000" kern="0" spc="0" dirty="0" smtClean="0">
                  <a:gradFill>
                    <a:gsLst>
                      <a:gs pos="0">
                        <a:schemeClr val="tx1"/>
                      </a:gs>
                      <a:gs pos="86000">
                        <a:schemeClr val="tx1"/>
                      </a:gs>
                    </a:gsLst>
                    <a:lin ang="5400000" scaled="0"/>
                  </a:gradFill>
                  <a:latin typeface="+mn-lt"/>
                </a:rPr>
                <a:t>Proportion</a:t>
              </a:r>
              <a:endParaRPr lang="en-US" sz="2000" kern="0" spc="0" dirty="0">
                <a:gradFill>
                  <a:gsLst>
                    <a:gs pos="0">
                      <a:schemeClr val="tx1"/>
                    </a:gs>
                    <a:gs pos="86000">
                      <a:schemeClr val="tx1"/>
                    </a:gs>
                  </a:gsLst>
                  <a:lin ang="5400000" scaled="0"/>
                </a:gradFill>
                <a:latin typeface="+mn-lt"/>
              </a:endParaRPr>
            </a:p>
          </p:txBody>
        </p:sp>
        <p:sp>
          <p:nvSpPr>
            <p:cNvPr id="13" name="Presentation Title Rectangle"/>
            <p:cNvSpPr txBox="1">
              <a:spLocks/>
            </p:cNvSpPr>
            <p:nvPr/>
          </p:nvSpPr>
          <p:spPr>
            <a:xfrm>
              <a:off x="1976340" y="2473660"/>
              <a:ext cx="2662689" cy="1330559"/>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endParaRPr lang="en-US" sz="1600" b="0" kern="0" spc="0" dirty="0">
                <a:ln>
                  <a:noFill/>
                </a:ln>
                <a:gradFill>
                  <a:gsLst>
                    <a:gs pos="0">
                      <a:schemeClr val="tx1"/>
                    </a:gs>
                    <a:gs pos="86000">
                      <a:schemeClr val="tx1"/>
                    </a:gs>
                  </a:gsLst>
                  <a:lin ang="5400000" scaled="0"/>
                </a:gradFill>
                <a:cs typeface="+mn-cs"/>
              </a:endParaRPr>
            </a:p>
          </p:txBody>
        </p:sp>
      </p:grpSp>
      <p:grpSp>
        <p:nvGrpSpPr>
          <p:cNvPr id="14" name="Group 35"/>
          <p:cNvGrpSpPr/>
          <p:nvPr/>
        </p:nvGrpSpPr>
        <p:grpSpPr>
          <a:xfrm>
            <a:off x="4933950" y="3181349"/>
            <a:ext cx="1990725" cy="1600201"/>
            <a:chOff x="4763068" y="1158403"/>
            <a:chExt cx="2662689" cy="2661118"/>
          </a:xfrm>
        </p:grpSpPr>
        <p:sp>
          <p:nvSpPr>
            <p:cNvPr id="15" name="Presentation Title Rectangle"/>
            <p:cNvSpPr txBox="1">
              <a:spLocks/>
            </p:cNvSpPr>
            <p:nvPr/>
          </p:nvSpPr>
          <p:spPr>
            <a:xfrm>
              <a:off x="4763068" y="1158403"/>
              <a:ext cx="2662689" cy="1330560"/>
            </a:xfrm>
            <a:prstGeom prst="rect">
              <a:avLst/>
            </a:prstGeom>
            <a:solidFill>
              <a:schemeClr val="accent3"/>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altLang="zh-CN" sz="2000" kern="0" spc="0" dirty="0" smtClean="0">
                  <a:gradFill>
                    <a:gsLst>
                      <a:gs pos="0">
                        <a:schemeClr val="tx1"/>
                      </a:gs>
                      <a:gs pos="86000">
                        <a:schemeClr val="tx1"/>
                      </a:gs>
                    </a:gsLst>
                    <a:lin ang="5400000" scaled="0"/>
                  </a:gradFill>
                  <a:latin typeface="+mn-lt"/>
                </a:rPr>
                <a:t>Probability</a:t>
              </a:r>
              <a:endParaRPr lang="en-US" sz="2000" kern="0" spc="0" dirty="0">
                <a:gradFill>
                  <a:gsLst>
                    <a:gs pos="0">
                      <a:schemeClr val="tx1"/>
                    </a:gs>
                    <a:gs pos="86000">
                      <a:schemeClr val="tx1"/>
                    </a:gs>
                  </a:gsLst>
                  <a:lin ang="5400000" scaled="0"/>
                </a:gradFill>
                <a:latin typeface="+mn-lt"/>
              </a:endParaRPr>
            </a:p>
          </p:txBody>
        </p:sp>
        <p:sp>
          <p:nvSpPr>
            <p:cNvPr id="16" name="Presentation Title Rectangle"/>
            <p:cNvSpPr txBox="1">
              <a:spLocks/>
            </p:cNvSpPr>
            <p:nvPr/>
          </p:nvSpPr>
          <p:spPr>
            <a:xfrm>
              <a:off x="4763068" y="2488962"/>
              <a:ext cx="2662689" cy="1330559"/>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endParaRPr lang="en-US" sz="1600" b="0" kern="0" spc="0" dirty="0">
                <a:ln>
                  <a:noFill/>
                </a:ln>
                <a:gradFill>
                  <a:gsLst>
                    <a:gs pos="0">
                      <a:schemeClr val="tx1"/>
                    </a:gs>
                    <a:gs pos="86000">
                      <a:schemeClr val="tx1"/>
                    </a:gs>
                  </a:gsLst>
                  <a:lin ang="5400000" scaled="0"/>
                </a:gradFill>
                <a:cs typeface="+mn-cs"/>
              </a:endParaRPr>
            </a:p>
          </p:txBody>
        </p:sp>
      </p:grpSp>
      <p:grpSp>
        <p:nvGrpSpPr>
          <p:cNvPr id="17" name="Group 34"/>
          <p:cNvGrpSpPr/>
          <p:nvPr/>
        </p:nvGrpSpPr>
        <p:grpSpPr>
          <a:xfrm>
            <a:off x="2181225" y="3181349"/>
            <a:ext cx="1990725" cy="1600200"/>
            <a:chOff x="1976340" y="1143101"/>
            <a:chExt cx="2662689" cy="2661118"/>
          </a:xfrm>
        </p:grpSpPr>
        <p:sp>
          <p:nvSpPr>
            <p:cNvPr id="18" name="Presentation Title Rectangle"/>
            <p:cNvSpPr txBox="1">
              <a:spLocks/>
            </p:cNvSpPr>
            <p:nvPr/>
          </p:nvSpPr>
          <p:spPr>
            <a:xfrm>
              <a:off x="1976340" y="1143101"/>
              <a:ext cx="2662689" cy="1330559"/>
            </a:xfrm>
            <a:prstGeom prst="rect">
              <a:avLst/>
            </a:prstGeom>
            <a:solidFill>
              <a:schemeClr val="accent6">
                <a:lumMod val="75000"/>
              </a:schemeClr>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altLang="zh-CN" sz="2000" kern="0" spc="0" dirty="0">
                  <a:gradFill>
                    <a:gsLst>
                      <a:gs pos="0">
                        <a:schemeClr val="tx1"/>
                      </a:gs>
                      <a:gs pos="86000">
                        <a:schemeClr val="tx1"/>
                      </a:gs>
                    </a:gsLst>
                    <a:lin ang="5400000" scaled="0"/>
                  </a:gradFill>
                  <a:latin typeface="+mn-lt"/>
                </a:rPr>
                <a:t>Timestamp</a:t>
              </a:r>
              <a:endParaRPr lang="en-US" sz="2000" kern="0" spc="0" dirty="0">
                <a:gradFill>
                  <a:gsLst>
                    <a:gs pos="0">
                      <a:schemeClr val="tx1"/>
                    </a:gs>
                    <a:gs pos="86000">
                      <a:schemeClr val="tx1"/>
                    </a:gs>
                  </a:gsLst>
                  <a:lin ang="5400000" scaled="0"/>
                </a:gradFill>
                <a:latin typeface="+mn-lt"/>
              </a:endParaRPr>
            </a:p>
          </p:txBody>
        </p:sp>
        <p:sp>
          <p:nvSpPr>
            <p:cNvPr id="19" name="Presentation Title Rectangle"/>
            <p:cNvSpPr txBox="1">
              <a:spLocks/>
            </p:cNvSpPr>
            <p:nvPr/>
          </p:nvSpPr>
          <p:spPr>
            <a:xfrm>
              <a:off x="1976340" y="2473660"/>
              <a:ext cx="2662689" cy="1330559"/>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endParaRPr lang="en-US" sz="1600" b="0" kern="0" spc="0" dirty="0">
                <a:ln>
                  <a:noFill/>
                </a:ln>
                <a:gradFill>
                  <a:gsLst>
                    <a:gs pos="0">
                      <a:schemeClr val="tx1"/>
                    </a:gs>
                    <a:gs pos="86000">
                      <a:schemeClr val="tx1"/>
                    </a:gs>
                  </a:gsLst>
                  <a:lin ang="5400000" scaled="0"/>
                </a:gradFill>
                <a:cs typeface="+mn-cs"/>
              </a:endParaRPr>
            </a:p>
          </p:txBody>
        </p:sp>
      </p:grpSp>
      <p:sp>
        <p:nvSpPr>
          <p:cNvPr id="2" name="矩形 1"/>
          <p:cNvSpPr/>
          <p:nvPr/>
        </p:nvSpPr>
        <p:spPr>
          <a:xfrm>
            <a:off x="828675" y="1928336"/>
            <a:ext cx="1990725" cy="738664"/>
          </a:xfrm>
          <a:prstGeom prst="rect">
            <a:avLst/>
          </a:prstGeom>
        </p:spPr>
        <p:txBody>
          <a:bodyPr wrap="square">
            <a:spAutoFit/>
          </a:bodyPr>
          <a:lstStyle/>
          <a:p>
            <a:pPr>
              <a:lnSpc>
                <a:spcPct val="100000"/>
              </a:lnSpc>
              <a:spcBef>
                <a:spcPts val="450"/>
              </a:spcBef>
              <a:defRPr/>
            </a:pPr>
            <a:r>
              <a:rPr lang="en-US" altLang="zh-CN" dirty="0"/>
              <a:t>Larger </a:t>
            </a:r>
            <a:r>
              <a:rPr lang="en-US" altLang="zh-CN" dirty="0" smtClean="0"/>
              <a:t>proportion </a:t>
            </a:r>
            <a:r>
              <a:rPr lang="en-US" altLang="zh-CN" dirty="0"/>
              <a:t>means it </a:t>
            </a:r>
            <a:r>
              <a:rPr lang="en-US" altLang="zh-CN" dirty="0" smtClean="0"/>
              <a:t>is </a:t>
            </a:r>
            <a:r>
              <a:rPr lang="en-US" altLang="zh-CN" dirty="0"/>
              <a:t>more important.</a:t>
            </a:r>
            <a:endParaRPr lang="en-US" altLang="zh-CN" kern="0" dirty="0">
              <a:gradFill>
                <a:gsLst>
                  <a:gs pos="0">
                    <a:schemeClr val="tx1"/>
                  </a:gs>
                  <a:gs pos="86000">
                    <a:schemeClr val="tx1"/>
                  </a:gs>
                </a:gsLst>
                <a:lin ang="5400000" scaled="0"/>
              </a:gradFill>
            </a:endParaRPr>
          </a:p>
        </p:txBody>
      </p:sp>
      <p:sp>
        <p:nvSpPr>
          <p:cNvPr id="20" name="矩形 19"/>
          <p:cNvSpPr/>
          <p:nvPr/>
        </p:nvSpPr>
        <p:spPr>
          <a:xfrm>
            <a:off x="3571875" y="1928336"/>
            <a:ext cx="1990725" cy="738664"/>
          </a:xfrm>
          <a:prstGeom prst="rect">
            <a:avLst/>
          </a:prstGeom>
        </p:spPr>
        <p:txBody>
          <a:bodyPr wrap="square">
            <a:spAutoFit/>
          </a:bodyPr>
          <a:lstStyle/>
          <a:p>
            <a:pPr>
              <a:lnSpc>
                <a:spcPct val="100000"/>
              </a:lnSpc>
              <a:spcBef>
                <a:spcPts val="450"/>
              </a:spcBef>
              <a:defRPr/>
            </a:pPr>
            <a:r>
              <a:rPr lang="en-US" altLang="zh-CN" dirty="0" smtClean="0"/>
              <a:t>More duplicates means </a:t>
            </a:r>
            <a:r>
              <a:rPr lang="en-US" altLang="zh-CN" dirty="0"/>
              <a:t>it </a:t>
            </a:r>
            <a:r>
              <a:rPr lang="en-US" altLang="zh-CN" dirty="0" smtClean="0"/>
              <a:t>is </a:t>
            </a:r>
            <a:r>
              <a:rPr lang="en-US" altLang="zh-CN" dirty="0"/>
              <a:t>more important.</a:t>
            </a:r>
            <a:endParaRPr lang="en-US" altLang="zh-CN" kern="0" dirty="0">
              <a:gradFill>
                <a:gsLst>
                  <a:gs pos="0">
                    <a:schemeClr val="tx1"/>
                  </a:gs>
                  <a:gs pos="86000">
                    <a:schemeClr val="tx1"/>
                  </a:gs>
                </a:gsLst>
                <a:lin ang="5400000" scaled="0"/>
              </a:gradFill>
            </a:endParaRPr>
          </a:p>
        </p:txBody>
      </p:sp>
      <p:sp>
        <p:nvSpPr>
          <p:cNvPr id="21" name="矩形 20"/>
          <p:cNvSpPr/>
          <p:nvPr/>
        </p:nvSpPr>
        <p:spPr>
          <a:xfrm>
            <a:off x="6315075" y="1954768"/>
            <a:ext cx="1990725" cy="523220"/>
          </a:xfrm>
          <a:prstGeom prst="rect">
            <a:avLst/>
          </a:prstGeom>
        </p:spPr>
        <p:txBody>
          <a:bodyPr wrap="square">
            <a:spAutoFit/>
          </a:bodyPr>
          <a:lstStyle/>
          <a:p>
            <a:pPr>
              <a:lnSpc>
                <a:spcPct val="100000"/>
              </a:lnSpc>
              <a:spcBef>
                <a:spcPts val="450"/>
              </a:spcBef>
              <a:defRPr/>
            </a:pPr>
            <a:r>
              <a:rPr lang="en-US" altLang="zh-CN" dirty="0" smtClean="0"/>
              <a:t>Lower rating means it is more important.</a:t>
            </a:r>
            <a:endParaRPr lang="en-US" altLang="zh-CN" kern="0" dirty="0">
              <a:gradFill>
                <a:gsLst>
                  <a:gs pos="0">
                    <a:schemeClr val="tx1"/>
                  </a:gs>
                  <a:gs pos="86000">
                    <a:schemeClr val="tx1"/>
                  </a:gs>
                </a:gsLst>
                <a:lin ang="5400000" scaled="0"/>
              </a:gradFill>
            </a:endParaRPr>
          </a:p>
        </p:txBody>
      </p:sp>
      <p:sp>
        <p:nvSpPr>
          <p:cNvPr id="22" name="矩形 21"/>
          <p:cNvSpPr/>
          <p:nvPr/>
        </p:nvSpPr>
        <p:spPr>
          <a:xfrm>
            <a:off x="2181225" y="3981450"/>
            <a:ext cx="1990725" cy="523220"/>
          </a:xfrm>
          <a:prstGeom prst="rect">
            <a:avLst/>
          </a:prstGeom>
        </p:spPr>
        <p:txBody>
          <a:bodyPr wrap="square">
            <a:spAutoFit/>
          </a:bodyPr>
          <a:lstStyle/>
          <a:p>
            <a:pPr>
              <a:lnSpc>
                <a:spcPct val="100000"/>
              </a:lnSpc>
              <a:spcBef>
                <a:spcPts val="450"/>
              </a:spcBef>
              <a:defRPr/>
            </a:pPr>
            <a:r>
              <a:rPr lang="en-US" altLang="zh-CN" dirty="0" smtClean="0"/>
              <a:t>More fresher means </a:t>
            </a:r>
            <a:r>
              <a:rPr lang="en-US" altLang="zh-CN" dirty="0"/>
              <a:t>it </a:t>
            </a:r>
            <a:r>
              <a:rPr lang="en-US" altLang="zh-CN" dirty="0" smtClean="0"/>
              <a:t>is </a:t>
            </a:r>
            <a:r>
              <a:rPr lang="en-US" altLang="zh-CN" dirty="0"/>
              <a:t>more important.</a:t>
            </a:r>
            <a:endParaRPr lang="en-US" altLang="zh-CN" kern="0" dirty="0">
              <a:gradFill>
                <a:gsLst>
                  <a:gs pos="0">
                    <a:schemeClr val="tx1"/>
                  </a:gs>
                  <a:gs pos="86000">
                    <a:schemeClr val="tx1"/>
                  </a:gs>
                </a:gsLst>
                <a:lin ang="5400000" scaled="0"/>
              </a:gradFill>
            </a:endParaRPr>
          </a:p>
        </p:txBody>
      </p:sp>
      <p:sp>
        <p:nvSpPr>
          <p:cNvPr id="24" name="矩形 23"/>
          <p:cNvSpPr/>
          <p:nvPr/>
        </p:nvSpPr>
        <p:spPr>
          <a:xfrm>
            <a:off x="4933949" y="3981450"/>
            <a:ext cx="1990725" cy="738664"/>
          </a:xfrm>
          <a:prstGeom prst="rect">
            <a:avLst/>
          </a:prstGeom>
        </p:spPr>
        <p:txBody>
          <a:bodyPr wrap="square">
            <a:spAutoFit/>
          </a:bodyPr>
          <a:lstStyle/>
          <a:p>
            <a:pPr>
              <a:lnSpc>
                <a:spcPct val="100000"/>
              </a:lnSpc>
              <a:spcBef>
                <a:spcPts val="450"/>
              </a:spcBef>
              <a:defRPr/>
            </a:pPr>
            <a:r>
              <a:rPr lang="en-US" altLang="zh-CN" dirty="0" smtClean="0"/>
              <a:t>Large probability means </a:t>
            </a:r>
            <a:r>
              <a:rPr lang="en-US" altLang="zh-CN" dirty="0"/>
              <a:t>it </a:t>
            </a:r>
            <a:r>
              <a:rPr lang="en-US" altLang="zh-CN" dirty="0" smtClean="0"/>
              <a:t>is </a:t>
            </a:r>
            <a:r>
              <a:rPr lang="en-US" altLang="zh-CN" dirty="0"/>
              <a:t>more important.</a:t>
            </a:r>
            <a:endParaRPr lang="en-US" altLang="zh-CN" kern="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6807472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1" grpId="0"/>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839" y="361950"/>
            <a:ext cx="6745455" cy="457049"/>
          </a:xfrm>
        </p:spPr>
        <p:txBody>
          <a:bodyPr/>
          <a:lstStyle/>
          <a:p>
            <a:r>
              <a:rPr lang="en-US" dirty="0" smtClean="0"/>
              <a:t>Agenda</a:t>
            </a:r>
            <a:endParaRPr lang="en-US" dirty="0"/>
          </a:p>
        </p:txBody>
      </p:sp>
      <p:sp>
        <p:nvSpPr>
          <p:cNvPr id="14" name="Rectangle 13"/>
          <p:cNvSpPr/>
          <p:nvPr/>
        </p:nvSpPr>
        <p:spPr bwMode="auto">
          <a:xfrm>
            <a:off x="685800" y="1163132"/>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Background &amp; Motivation</a:t>
            </a:r>
          </a:p>
        </p:txBody>
      </p:sp>
      <p:sp>
        <p:nvSpPr>
          <p:cNvPr id="35" name="Rectangle 34"/>
          <p:cNvSpPr/>
          <p:nvPr/>
        </p:nvSpPr>
        <p:spPr bwMode="auto">
          <a:xfrm>
            <a:off x="2424147"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Problem Setting</a:t>
            </a:r>
          </a:p>
        </p:txBody>
      </p:sp>
      <p:sp>
        <p:nvSpPr>
          <p:cNvPr id="36" name="Rectangle 35"/>
          <p:cNvSpPr/>
          <p:nvPr/>
        </p:nvSpPr>
        <p:spPr bwMode="auto">
          <a:xfrm>
            <a:off x="4162495"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Framework&amp;</a:t>
            </a:r>
          </a:p>
          <a:p>
            <a:pPr algn="ctr" defTabSz="685637" fontAlgn="base">
              <a:spcBef>
                <a:spcPct val="0"/>
              </a:spcBef>
              <a:spcAft>
                <a:spcPct val="0"/>
              </a:spcAft>
            </a:pPr>
            <a:r>
              <a:rPr lang="en-US" sz="1800" dirty="0">
                <a:gradFill>
                  <a:gsLst>
                    <a:gs pos="0">
                      <a:schemeClr val="tx1"/>
                    </a:gs>
                    <a:gs pos="100000">
                      <a:schemeClr val="tx1"/>
                    </a:gs>
                  </a:gsLst>
                  <a:lin ang="5400000" scaled="0"/>
                </a:gradFill>
              </a:rPr>
              <a:t>Evaluation</a:t>
            </a:r>
          </a:p>
        </p:txBody>
      </p:sp>
      <p:sp>
        <p:nvSpPr>
          <p:cNvPr id="37" name="Rectangle 36"/>
          <p:cNvSpPr/>
          <p:nvPr/>
        </p:nvSpPr>
        <p:spPr bwMode="auto">
          <a:xfrm>
            <a:off x="5900844"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smtClean="0">
                <a:gradFill>
                  <a:gsLst>
                    <a:gs pos="0">
                      <a:schemeClr val="tx1"/>
                    </a:gs>
                    <a:gs pos="100000">
                      <a:schemeClr val="tx1"/>
                    </a:gs>
                  </a:gsLst>
                  <a:lin ang="5400000" scaled="0"/>
                </a:gradFill>
              </a:rPr>
              <a:t>Open </a:t>
            </a:r>
            <a:r>
              <a:rPr lang="en-US" sz="1800" dirty="0" smtClean="0">
                <a:gradFill>
                  <a:gsLst>
                    <a:gs pos="0">
                      <a:schemeClr val="tx1"/>
                    </a:gs>
                    <a:gs pos="100000">
                      <a:schemeClr val="tx1"/>
                    </a:gs>
                  </a:gsLst>
                  <a:lin ang="5400000" scaled="0"/>
                </a:gradFill>
              </a:rPr>
              <a:t>Question&amp; Conclusion</a:t>
            </a:r>
            <a:endParaRPr lang="en-US" sz="1800" dirty="0">
              <a:gradFill>
                <a:gsLst>
                  <a:gs pos="0">
                    <a:schemeClr val="tx1"/>
                  </a:gs>
                  <a:gs pos="100000">
                    <a:schemeClr val="tx1"/>
                  </a:gs>
                </a:gsLst>
                <a:lin ang="5400000" scaled="0"/>
              </a:gradFill>
            </a:endParaRPr>
          </a:p>
        </p:txBody>
      </p:sp>
      <p:sp>
        <p:nvSpPr>
          <p:cNvPr id="3" name="Rectangle 2"/>
          <p:cNvSpPr/>
          <p:nvPr/>
        </p:nvSpPr>
        <p:spPr bwMode="auto">
          <a:xfrm>
            <a:off x="1191309" y="1293017"/>
            <a:ext cx="588705" cy="557435"/>
          </a:xfrm>
          <a:prstGeom prst="rect">
            <a:avLst/>
          </a:prstGeom>
          <a:solidFill>
            <a:schemeClr val="accent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1</a:t>
            </a:r>
          </a:p>
        </p:txBody>
      </p:sp>
      <p:sp>
        <p:nvSpPr>
          <p:cNvPr id="10" name="Rectangle 9"/>
          <p:cNvSpPr/>
          <p:nvPr/>
        </p:nvSpPr>
        <p:spPr bwMode="auto">
          <a:xfrm>
            <a:off x="2929656" y="1293017"/>
            <a:ext cx="588705" cy="557435"/>
          </a:xfrm>
          <a:prstGeom prst="rect">
            <a:avLst/>
          </a:prstGeom>
          <a:solidFill>
            <a:schemeClr val="accent4">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2</a:t>
            </a:r>
          </a:p>
        </p:txBody>
      </p:sp>
      <p:sp>
        <p:nvSpPr>
          <p:cNvPr id="11" name="Rectangle 10"/>
          <p:cNvSpPr/>
          <p:nvPr/>
        </p:nvSpPr>
        <p:spPr bwMode="auto">
          <a:xfrm>
            <a:off x="4668004" y="1293017"/>
            <a:ext cx="588705" cy="557435"/>
          </a:xfrm>
          <a:prstGeom prst="rect">
            <a:avLst/>
          </a:prstGeom>
          <a:solidFill>
            <a:schemeClr val="accent6">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3</a:t>
            </a:r>
          </a:p>
        </p:txBody>
      </p:sp>
      <p:sp>
        <p:nvSpPr>
          <p:cNvPr id="12" name="Rectangle 11"/>
          <p:cNvSpPr/>
          <p:nvPr/>
        </p:nvSpPr>
        <p:spPr bwMode="auto">
          <a:xfrm>
            <a:off x="6406353" y="1293017"/>
            <a:ext cx="588705" cy="557435"/>
          </a:xfrm>
          <a:prstGeom prst="rect">
            <a:avLst/>
          </a:prstGeom>
          <a:solidFill>
            <a:schemeClr val="tx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4</a:t>
            </a:r>
          </a:p>
        </p:txBody>
      </p:sp>
    </p:spTree>
    <p:extLst>
      <p:ext uri="{BB962C8B-B14F-4D97-AF65-F5344CB8AC3E}">
        <p14:creationId xmlns:p14="http://schemas.microsoft.com/office/powerpoint/2010/main" val="1812444256"/>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mph" presetSubtype="0" fill="hold" grpId="1" nodeType="clickEffect">
                                  <p:stCondLst>
                                    <p:cond delay="0"/>
                                  </p:stCondLst>
                                  <p:childTnLst>
                                    <p:animClr clrSpc="hsl" dir="cw">
                                      <p:cBhvr override="childStyle">
                                        <p:cTn id="6" dur="500" fill="hold"/>
                                        <p:tgtEl>
                                          <p:spTgt spid="14"/>
                                        </p:tgtEl>
                                        <p:attrNameLst>
                                          <p:attrName>style.color</p:attrName>
                                        </p:attrNameLst>
                                      </p:cBhvr>
                                      <p:by>
                                        <p:hsl h="10842353" s="0" l="0"/>
                                      </p:by>
                                    </p:animClr>
                                    <p:animClr clrSpc="hsl" dir="cw">
                                      <p:cBhvr>
                                        <p:cTn id="7" dur="500" fill="hold"/>
                                        <p:tgtEl>
                                          <p:spTgt spid="14"/>
                                        </p:tgtEl>
                                        <p:attrNameLst>
                                          <p:attrName>fillcolor</p:attrName>
                                        </p:attrNameLst>
                                      </p:cBhvr>
                                      <p:by>
                                        <p:hsl h="10842353" s="0" l="0"/>
                                      </p:by>
                                    </p:animClr>
                                    <p:animClr clrSpc="hsl" dir="cw">
                                      <p:cBhvr>
                                        <p:cTn id="8" dur="500" fill="hold"/>
                                        <p:tgtEl>
                                          <p:spTgt spid="14"/>
                                        </p:tgtEl>
                                        <p:attrNameLst>
                                          <p:attrName>stroke.color</p:attrName>
                                        </p:attrNameLst>
                                      </p:cBhvr>
                                      <p:by>
                                        <p:hsl h="10842353" s="0" l="0"/>
                                      </p:by>
                                    </p:animClr>
                                    <p:set>
                                      <p:cBhvr>
                                        <p:cTn id="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81000" y="285750"/>
            <a:ext cx="8658225" cy="457048"/>
          </a:xfrm>
        </p:spPr>
        <p:txBody>
          <a:bodyPr/>
          <a:lstStyle/>
          <a:p>
            <a:r>
              <a:rPr lang="en-US" dirty="0" smtClean="0"/>
              <a:t>(5) Visualization</a:t>
            </a:r>
            <a:endParaRPr lang="en-US" sz="2700" dirty="0">
              <a:solidFill>
                <a:schemeClr val="accent2">
                  <a:alpha val="99000"/>
                </a:schemeClr>
              </a:solidFill>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619" t="253" r="619" b="253"/>
          <a:stretch/>
        </p:blipFill>
        <p:spPr>
          <a:xfrm>
            <a:off x="381000" y="1061439"/>
            <a:ext cx="3733800" cy="3643911"/>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09550"/>
            <a:ext cx="2551113" cy="593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24"/>
          <p:cNvSpPr/>
          <p:nvPr/>
        </p:nvSpPr>
        <p:spPr bwMode="auto">
          <a:xfrm>
            <a:off x="4724400" y="1061439"/>
            <a:ext cx="3657600" cy="3630221"/>
          </a:xfrm>
          <a:prstGeom prst="roundRect">
            <a:avLst>
              <a:gd name="adj" fmla="val 0"/>
            </a:avLst>
          </a:prstGeom>
          <a:ln/>
        </p:spPr>
        <p:style>
          <a:lnRef idx="3">
            <a:schemeClr val="lt1"/>
          </a:lnRef>
          <a:fillRef idx="1">
            <a:schemeClr val="accent2"/>
          </a:fillRef>
          <a:effectRef idx="1">
            <a:schemeClr val="accent2"/>
          </a:effectRef>
          <a:fontRef idx="minor">
            <a:schemeClr val="lt1"/>
          </a:fontRef>
        </p:style>
        <p:txBody>
          <a:bodyPr lIns="68583" tIns="34292" rIns="68583" bIns="34292" rtlCol="0" anchor="t" anchorCtr="0"/>
          <a:lstStyle/>
          <a:p>
            <a:pPr marL="342900" indent="-342900">
              <a:buAutoNum type="arabicPeriod"/>
            </a:pPr>
            <a:r>
              <a:rPr lang="en-US" altLang="zh-CN" sz="1800" dirty="0" smtClean="0">
                <a:latin typeface="Segoe UI Light" pitchFamily="34" charset="0"/>
              </a:rPr>
              <a:t>A radar chart which depicts the      </a:t>
            </a:r>
            <a:r>
              <a:rPr lang="en-US" altLang="zh-CN" sz="1800" i="1" dirty="0" smtClean="0">
                <a:latin typeface="Segoe UI Light" pitchFamily="34" charset="0"/>
              </a:rPr>
              <a:t>GroupScore</a:t>
            </a:r>
            <a:r>
              <a:rPr lang="en-US" altLang="zh-CN" sz="1800" dirty="0" smtClean="0">
                <a:latin typeface="Segoe UI Light" pitchFamily="34" charset="0"/>
              </a:rPr>
              <a:t> value of each group (topic).</a:t>
            </a:r>
          </a:p>
          <a:p>
            <a:pPr marL="342900" indent="-342900">
              <a:buAutoNum type="arabicPeriod"/>
            </a:pPr>
            <a:endParaRPr lang="en-US" altLang="zh-CN" sz="1800" dirty="0">
              <a:latin typeface="Segoe UI Light" pitchFamily="34" charset="0"/>
            </a:endParaRPr>
          </a:p>
          <a:p>
            <a:pPr marL="342900" indent="-342900">
              <a:buAutoNum type="arabicPeriod"/>
            </a:pPr>
            <a:r>
              <a:rPr lang="en-US" altLang="zh-CN" sz="1800" dirty="0" smtClean="0">
                <a:latin typeface="Segoe UI Light" pitchFamily="34" charset="0"/>
              </a:rPr>
              <a:t>Each group is labeled by two or three top probability words within the group.</a:t>
            </a:r>
          </a:p>
          <a:p>
            <a:pPr marL="342900" indent="-342900">
              <a:buAutoNum type="arabicPeriod"/>
            </a:pPr>
            <a:endParaRPr lang="en-US" altLang="zh-CN" sz="1800" dirty="0">
              <a:latin typeface="Segoe UI Light" pitchFamily="34" charset="0"/>
            </a:endParaRPr>
          </a:p>
          <a:p>
            <a:pPr marL="342900" indent="-342900">
              <a:buAutoNum type="arabicPeriod"/>
            </a:pPr>
            <a:r>
              <a:rPr lang="en-US" altLang="zh-CN" sz="1800" dirty="0" smtClean="0">
                <a:latin typeface="Segoe UI Light" pitchFamily="34" charset="0"/>
              </a:rPr>
              <a:t>The </a:t>
            </a:r>
            <a:r>
              <a:rPr lang="en-US" altLang="zh-CN" sz="1800" i="1" dirty="0" smtClean="0">
                <a:latin typeface="Segoe UI Light" pitchFamily="34" charset="0"/>
              </a:rPr>
              <a:t>GroupScores </a:t>
            </a:r>
            <a:r>
              <a:rPr lang="en-US" altLang="zh-CN" sz="1800" dirty="0" smtClean="0">
                <a:latin typeface="Segoe UI Light" pitchFamily="34" charset="0"/>
              </a:rPr>
              <a:t>decrease in the clockwise direction.</a:t>
            </a:r>
          </a:p>
          <a:p>
            <a:pPr marL="342900" indent="-342900">
              <a:buAutoNum type="arabicPeriod"/>
            </a:pPr>
            <a:endParaRPr lang="en-US" altLang="zh-CN" sz="1600" dirty="0">
              <a:latin typeface="Segoe UI Light" pitchFamily="34" charset="0"/>
            </a:endParaRPr>
          </a:p>
          <a:p>
            <a:pPr marL="342900" indent="-342900">
              <a:buAutoNum type="arabicPeriod"/>
            </a:pPr>
            <a:endParaRPr lang="en-US" altLang="zh-CN" sz="1600" dirty="0" smtClean="0">
              <a:latin typeface="Segoe UI Light" pitchFamily="34" charset="0"/>
            </a:endParaRPr>
          </a:p>
          <a:p>
            <a:pPr marL="342900" indent="-342900">
              <a:buAutoNum type="arabicPeriod"/>
            </a:pPr>
            <a:endParaRPr lang="en-US" altLang="zh-CN" sz="1600" dirty="0">
              <a:latin typeface="Segoe UI Light" pitchFamily="34" charset="0"/>
            </a:endParaRPr>
          </a:p>
        </p:txBody>
      </p:sp>
    </p:spTree>
    <p:extLst>
      <p:ext uri="{BB962C8B-B14F-4D97-AF65-F5344CB8AC3E}">
        <p14:creationId xmlns:p14="http://schemas.microsoft.com/office/powerpoint/2010/main" val="235949926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p:cNvSpPr/>
          <p:nvPr/>
        </p:nvSpPr>
        <p:spPr bwMode="auto">
          <a:xfrm>
            <a:off x="524996" y="894316"/>
            <a:ext cx="1960414" cy="189574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 name="Title 1"/>
          <p:cNvSpPr>
            <a:spLocks noGrp="1"/>
          </p:cNvSpPr>
          <p:nvPr>
            <p:ph type="title"/>
          </p:nvPr>
        </p:nvSpPr>
        <p:spPr>
          <a:xfrm>
            <a:off x="1" y="209550"/>
            <a:ext cx="8972550" cy="457048"/>
          </a:xfrm>
        </p:spPr>
        <p:txBody>
          <a:bodyPr/>
          <a:lstStyle/>
          <a:p>
            <a:r>
              <a:rPr lang="en-US" altLang="zh-CN" dirty="0" smtClean="0"/>
              <a:t>    Case Study</a:t>
            </a:r>
            <a:endParaRPr lang="en-US" dirty="0"/>
          </a:p>
        </p:txBody>
      </p:sp>
      <p:sp>
        <p:nvSpPr>
          <p:cNvPr id="6" name="Rectangle 16"/>
          <p:cNvSpPr/>
          <p:nvPr/>
        </p:nvSpPr>
        <p:spPr>
          <a:xfrm>
            <a:off x="496421" y="2403911"/>
            <a:ext cx="1988989" cy="278528"/>
          </a:xfrm>
          <a:prstGeom prst="rect">
            <a:avLst/>
          </a:prstGeom>
        </p:spPr>
        <p:txBody>
          <a:bodyPr wrap="square" lIns="68568" tIns="34285" rIns="68568" bIns="34285" anchor="b" anchorCtr="0">
            <a:spAutoFit/>
          </a:bodyPr>
          <a:lstStyle/>
          <a:p>
            <a:pPr algn="ctr" defTabSz="685663">
              <a:lnSpc>
                <a:spcPct val="85000"/>
              </a:lnSpc>
              <a:defRPr/>
            </a:pPr>
            <a:r>
              <a:rPr lang="en-US" altLang="zh-CN" sz="1600" dirty="0">
                <a:solidFill>
                  <a:schemeClr val="bg1"/>
                </a:solidFill>
                <a:latin typeface="+mj-lt"/>
              </a:rPr>
              <a:t>SwiftKey Keyboard</a:t>
            </a:r>
            <a:endParaRPr lang="en-US" sz="1600" kern="0" spc="-53" dirty="0">
              <a:solidFill>
                <a:schemeClr val="bg1"/>
              </a:solidFill>
              <a:latin typeface="+mj-lt"/>
              <a:ea typeface="Segoe UI" pitchFamily="34" charset="0"/>
              <a:cs typeface="Segoe UI" pitchFamily="34" charset="0"/>
            </a:endParaRPr>
          </a:p>
        </p:txBody>
      </p:sp>
      <p:sp>
        <p:nvSpPr>
          <p:cNvPr id="11" name="Rectangle 20"/>
          <p:cNvSpPr/>
          <p:nvPr/>
        </p:nvSpPr>
        <p:spPr bwMode="auto">
          <a:xfrm>
            <a:off x="420220" y="2875517"/>
            <a:ext cx="2217590" cy="15250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indent="-107110" defTabSz="685664">
              <a:spcAft>
                <a:spcPts val="600"/>
              </a:spcAft>
              <a:defRPr/>
            </a:pPr>
            <a:r>
              <a:rPr lang="en-US" altLang="zh-CN" dirty="0" smtClean="0">
                <a:solidFill>
                  <a:schemeClr val="tx1">
                    <a:alpha val="99000"/>
                  </a:schemeClr>
                </a:solidFill>
              </a:rPr>
              <a:t>App developers created a nice </a:t>
            </a:r>
            <a:r>
              <a:rPr lang="en-US" altLang="zh-CN" dirty="0" smtClean="0">
                <a:solidFill>
                  <a:srgbClr val="FFFF00"/>
                </a:solidFill>
              </a:rPr>
              <a:t>forum</a:t>
            </a:r>
            <a:r>
              <a:rPr lang="en-US" altLang="zh-CN" baseline="30000" dirty="0" smtClean="0">
                <a:solidFill>
                  <a:srgbClr val="FFFF00"/>
                </a:solidFill>
              </a:rPr>
              <a:t>1</a:t>
            </a:r>
            <a:r>
              <a:rPr lang="en-US" altLang="zh-CN" dirty="0" smtClean="0">
                <a:solidFill>
                  <a:schemeClr val="tx1">
                    <a:alpha val="99000"/>
                  </a:schemeClr>
                </a:solidFill>
              </a:rPr>
              <a:t> to collect user feedback.</a:t>
            </a:r>
          </a:p>
          <a:p>
            <a:pPr indent="-107110" defTabSz="685664">
              <a:spcAft>
                <a:spcPts val="600"/>
              </a:spcAft>
              <a:defRPr/>
            </a:pPr>
            <a:r>
              <a:rPr lang="en-US" altLang="zh-CN" dirty="0" smtClean="0">
                <a:solidFill>
                  <a:schemeClr val="tx1">
                    <a:alpha val="99000"/>
                  </a:schemeClr>
                </a:solidFill>
              </a:rPr>
              <a:t>Get a comparable </a:t>
            </a:r>
            <a:r>
              <a:rPr lang="en-US" altLang="zh-CN" dirty="0" smtClean="0">
                <a:solidFill>
                  <a:srgbClr val="FFFF00"/>
                </a:solidFill>
              </a:rPr>
              <a:t>ranking list </a:t>
            </a:r>
            <a:r>
              <a:rPr lang="en-US" altLang="zh-CN" dirty="0" smtClean="0">
                <a:solidFill>
                  <a:schemeClr val="tx1">
                    <a:alpha val="99000"/>
                  </a:schemeClr>
                </a:solidFill>
              </a:rPr>
              <a:t>of “informative” information.</a:t>
            </a:r>
            <a:endParaRPr lang="en-US" altLang="zh-CN" dirty="0">
              <a:solidFill>
                <a:schemeClr val="tx1">
                  <a:alpha val="99000"/>
                </a:schemeClr>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10" y="1200150"/>
            <a:ext cx="1066800" cy="1066800"/>
          </a:xfrm>
          <a:prstGeom prst="rect">
            <a:avLst/>
          </a:prstGeom>
        </p:spPr>
      </p:pic>
      <p:sp>
        <p:nvSpPr>
          <p:cNvPr id="3" name="TextBox 2"/>
          <p:cNvSpPr txBox="1"/>
          <p:nvPr/>
        </p:nvSpPr>
        <p:spPr>
          <a:xfrm>
            <a:off x="397005" y="4629150"/>
            <a:ext cx="1859805" cy="323165"/>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000" dirty="0"/>
              <a:t>1. </a:t>
            </a:r>
            <a:r>
              <a:rPr lang="en-US" altLang="zh-CN" sz="1000" dirty="0">
                <a:hlinkClick r:id="rId4"/>
              </a:rPr>
              <a:t>http://support.swiftkey.net/</a:t>
            </a:r>
            <a:endParaRPr lang="zh-CN" altLang="en-US" sz="1000" dirty="0" err="1"/>
          </a:p>
        </p:txBody>
      </p:sp>
      <p:sp>
        <p:nvSpPr>
          <p:cNvPr id="4" name="矩形 3"/>
          <p:cNvSpPr/>
          <p:nvPr/>
        </p:nvSpPr>
        <p:spPr>
          <a:xfrm>
            <a:off x="2914650" y="3486150"/>
            <a:ext cx="5767056" cy="707886"/>
          </a:xfrm>
          <a:prstGeom prst="rect">
            <a:avLst/>
          </a:prstGeom>
        </p:spPr>
        <p:txBody>
          <a:bodyPr wrap="square">
            <a:spAutoFit/>
          </a:bodyPr>
          <a:lstStyle/>
          <a:p>
            <a:pPr lvl="0"/>
            <a:r>
              <a:rPr lang="en-US" altLang="zh-CN" sz="2000" dirty="0" smtClean="0">
                <a:solidFill>
                  <a:srgbClr val="FFFFFF"/>
                </a:solidFill>
                <a:latin typeface="Segoe UI Light" pitchFamily="34" charset="0"/>
              </a:rPr>
              <a:t>Top-10 ranked feedback list in the decreasing order of number of votes (</a:t>
            </a:r>
            <a:r>
              <a:rPr lang="en-US" altLang="zh-CN" sz="2000" dirty="0">
                <a:solidFill>
                  <a:srgbClr val="FFFFFF"/>
                </a:solidFill>
                <a:latin typeface="Segoe UI Light" pitchFamily="34" charset="0"/>
              </a:rPr>
              <a:t>g</a:t>
            </a:r>
            <a:r>
              <a:rPr lang="en-US" altLang="zh-CN" sz="2000" dirty="0" smtClean="0">
                <a:solidFill>
                  <a:srgbClr val="FFFFFF"/>
                </a:solidFill>
                <a:latin typeface="Segoe UI Light" pitchFamily="34" charset="0"/>
              </a:rPr>
              <a:t>round truth). </a:t>
            </a:r>
            <a:endParaRPr lang="en-US" altLang="zh-CN" sz="2000" dirty="0">
              <a:solidFill>
                <a:srgbClr val="FFFFFF"/>
              </a:solidFill>
              <a:latin typeface="Segoe UI Light" pitchFamily="34" charset="0"/>
            </a:endParaRPr>
          </a:p>
        </p:txBody>
      </p:sp>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912606"/>
            <a:ext cx="5786106" cy="2268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4364596"/>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animEffect transition="in" filter="fade">
                                      <p:cBhvr>
                                        <p:cTn id="26" dur="500"/>
                                        <p:tgtEl>
                                          <p:spTgt spid="11">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5"/>
                                        </p:tgtEl>
                                        <p:attrNameLst>
                                          <p:attrName>style.visibility</p:attrName>
                                        </p:attrNameLst>
                                      </p:cBhvr>
                                      <p:to>
                                        <p:strVal val="visible"/>
                                      </p:to>
                                    </p:set>
                                    <p:animEffect transition="in" filter="fade">
                                      <p:cBhvr>
                                        <p:cTn id="31" dur="500"/>
                                        <p:tgtEl>
                                          <p:spTgt spid="205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33375" y="285750"/>
            <a:ext cx="8658225" cy="457048"/>
          </a:xfrm>
        </p:spPr>
        <p:txBody>
          <a:bodyPr/>
          <a:lstStyle/>
          <a:p>
            <a:r>
              <a:rPr lang="en-US" altLang="zh-CN" dirty="0" smtClean="0"/>
              <a:t>Case Study (Cont.)</a:t>
            </a:r>
            <a:endParaRPr lang="en-US" dirty="0"/>
          </a:p>
        </p:txBody>
      </p:sp>
      <p:sp>
        <p:nvSpPr>
          <p:cNvPr id="5" name="Rectangle 20"/>
          <p:cNvSpPr/>
          <p:nvPr/>
        </p:nvSpPr>
        <p:spPr bwMode="auto">
          <a:xfrm>
            <a:off x="314325" y="1047750"/>
            <a:ext cx="4495800" cy="20457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marL="342931" lvl="1" indent="-342931">
              <a:spcBef>
                <a:spcPts val="300"/>
              </a:spcBef>
              <a:spcAft>
                <a:spcPts val="600"/>
              </a:spcAft>
              <a:buSzPct val="90000"/>
              <a:buBlip>
                <a:blip r:embed="rId3"/>
              </a:buBlip>
              <a:defRPr/>
            </a:pPr>
            <a:r>
              <a:rPr lang="en-US" altLang="zh-CN" sz="1800" dirty="0">
                <a:solidFill>
                  <a:schemeClr val="tx1">
                    <a:alpha val="99000"/>
                  </a:schemeClr>
                </a:solidFill>
              </a:rPr>
              <a:t>6282 reviews collected from Google Play </a:t>
            </a:r>
            <a:r>
              <a:rPr lang="en-US" altLang="zh-CN" sz="1800" dirty="0" smtClean="0">
                <a:solidFill>
                  <a:schemeClr val="tx1">
                    <a:alpha val="99000"/>
                  </a:schemeClr>
                </a:solidFill>
              </a:rPr>
              <a:t>in a three months period.</a:t>
            </a:r>
          </a:p>
          <a:p>
            <a:pPr marL="342931" lvl="1" indent="-342931">
              <a:spcBef>
                <a:spcPts val="300"/>
              </a:spcBef>
              <a:spcAft>
                <a:spcPts val="600"/>
              </a:spcAft>
              <a:buSzPct val="90000"/>
              <a:buBlip>
                <a:blip r:embed="rId3"/>
              </a:buBlip>
              <a:defRPr/>
            </a:pPr>
            <a:r>
              <a:rPr lang="en-US" altLang="zh-CN" sz="1800" dirty="0">
                <a:solidFill>
                  <a:schemeClr val="tx1">
                    <a:alpha val="99000"/>
                  </a:schemeClr>
                </a:solidFill>
              </a:rPr>
              <a:t>Compare the ranking results attained by AR-Miner with the ground truth</a:t>
            </a:r>
            <a:r>
              <a:rPr lang="en-US" altLang="zh-CN" sz="1800" dirty="0" smtClean="0">
                <a:solidFill>
                  <a:schemeClr val="tx1">
                    <a:alpha val="99000"/>
                  </a:schemeClr>
                </a:solidFill>
              </a:rPr>
              <a:t>.</a:t>
            </a:r>
            <a:endParaRPr lang="en-US" altLang="zh-CN" sz="1800" dirty="0">
              <a:solidFill>
                <a:schemeClr val="tx1">
                  <a:alpha val="99000"/>
                </a:schemeClr>
              </a:solidFill>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571750"/>
            <a:ext cx="4019550" cy="79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7147" y="1066800"/>
            <a:ext cx="3418255" cy="334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09600" y="3540835"/>
            <a:ext cx="4114800" cy="1038738"/>
          </a:xfrm>
          <a:prstGeom prst="rect">
            <a:avLst/>
          </a:prstGeom>
          <a:noFill/>
        </p:spPr>
        <p:txBody>
          <a:bodyPr wrap="square" lIns="68571" tIns="34286" rIns="68571" bIns="34286" rtlCol="0">
            <a:spAutoFit/>
          </a:bodyPr>
          <a:lstStyle/>
          <a:p>
            <a:r>
              <a:rPr lang="en-US" altLang="zh-CN" sz="2100" dirty="0" smtClean="0">
                <a:solidFill>
                  <a:schemeClr val="accent6">
                    <a:lumMod val="60000"/>
                    <a:lumOff val="40000"/>
                  </a:schemeClr>
                </a:solidFill>
                <a:latin typeface="Segoe UI Light" pitchFamily="34" charset="0"/>
              </a:rPr>
              <a:t>Beneficial for app developers, especially who have not established valid channels.</a:t>
            </a:r>
            <a:endParaRPr lang="en-US" sz="2100" dirty="0">
              <a:solidFill>
                <a:schemeClr val="accent6">
                  <a:lumMod val="60000"/>
                  <a:lumOff val="40000"/>
                </a:schemeClr>
              </a:solidFill>
              <a:latin typeface="Segoe UI Light" pitchFamily="34" charset="0"/>
            </a:endParaRPr>
          </a:p>
        </p:txBody>
      </p:sp>
    </p:spTree>
    <p:extLst>
      <p:ext uri="{BB962C8B-B14F-4D97-AF65-F5344CB8AC3E}">
        <p14:creationId xmlns:p14="http://schemas.microsoft.com/office/powerpoint/2010/main" val="50468286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3"/>
                                        </p:tgtEl>
                                        <p:attrNameLst>
                                          <p:attrName>style.visibility</p:attrName>
                                        </p:attrNameLst>
                                      </p:cBhvr>
                                      <p:to>
                                        <p:strVal val="visible"/>
                                      </p:to>
                                    </p:set>
                                    <p:animEffect transition="in" filter="fade">
                                      <p:cBhvr>
                                        <p:cTn id="10" dur="500"/>
                                        <p:tgtEl>
                                          <p:spTgt spid="20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839" y="361950"/>
            <a:ext cx="6745455" cy="457049"/>
          </a:xfrm>
        </p:spPr>
        <p:txBody>
          <a:bodyPr/>
          <a:lstStyle/>
          <a:p>
            <a:r>
              <a:rPr lang="en-US" dirty="0" smtClean="0"/>
              <a:t>Agenda</a:t>
            </a:r>
            <a:endParaRPr lang="en-US" dirty="0"/>
          </a:p>
        </p:txBody>
      </p:sp>
      <p:sp>
        <p:nvSpPr>
          <p:cNvPr id="14" name="Rectangle 13"/>
          <p:cNvSpPr/>
          <p:nvPr/>
        </p:nvSpPr>
        <p:spPr bwMode="auto">
          <a:xfrm>
            <a:off x="685800" y="1163132"/>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Background &amp; Motivation</a:t>
            </a:r>
          </a:p>
        </p:txBody>
      </p:sp>
      <p:sp>
        <p:nvSpPr>
          <p:cNvPr id="35" name="Rectangle 34"/>
          <p:cNvSpPr/>
          <p:nvPr/>
        </p:nvSpPr>
        <p:spPr bwMode="auto">
          <a:xfrm>
            <a:off x="2424147"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Problem Setting</a:t>
            </a:r>
          </a:p>
        </p:txBody>
      </p:sp>
      <p:sp>
        <p:nvSpPr>
          <p:cNvPr id="36" name="Rectangle 35"/>
          <p:cNvSpPr/>
          <p:nvPr/>
        </p:nvSpPr>
        <p:spPr bwMode="auto">
          <a:xfrm>
            <a:off x="4162495"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Framework&amp;</a:t>
            </a:r>
          </a:p>
          <a:p>
            <a:pPr algn="ctr" defTabSz="685637" fontAlgn="base">
              <a:spcBef>
                <a:spcPct val="0"/>
              </a:spcBef>
              <a:spcAft>
                <a:spcPct val="0"/>
              </a:spcAft>
            </a:pPr>
            <a:r>
              <a:rPr lang="en-US" sz="1800" dirty="0">
                <a:gradFill>
                  <a:gsLst>
                    <a:gs pos="0">
                      <a:schemeClr val="tx1"/>
                    </a:gs>
                    <a:gs pos="100000">
                      <a:schemeClr val="tx1"/>
                    </a:gs>
                  </a:gsLst>
                  <a:lin ang="5400000" scaled="0"/>
                </a:gradFill>
              </a:rPr>
              <a:t>Evaluation</a:t>
            </a:r>
          </a:p>
        </p:txBody>
      </p:sp>
      <p:sp>
        <p:nvSpPr>
          <p:cNvPr id="37" name="Rectangle 36"/>
          <p:cNvSpPr/>
          <p:nvPr/>
        </p:nvSpPr>
        <p:spPr bwMode="auto">
          <a:xfrm>
            <a:off x="5900844"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smtClean="0">
                <a:gradFill>
                  <a:gsLst>
                    <a:gs pos="0">
                      <a:schemeClr val="tx1"/>
                    </a:gs>
                    <a:gs pos="100000">
                      <a:schemeClr val="tx1"/>
                    </a:gs>
                  </a:gsLst>
                  <a:lin ang="5400000" scaled="0"/>
                </a:gradFill>
              </a:rPr>
              <a:t>Open </a:t>
            </a:r>
            <a:r>
              <a:rPr lang="en-US" sz="1800" dirty="0" smtClean="0">
                <a:gradFill>
                  <a:gsLst>
                    <a:gs pos="0">
                      <a:schemeClr val="tx1"/>
                    </a:gs>
                    <a:gs pos="100000">
                      <a:schemeClr val="tx1"/>
                    </a:gs>
                  </a:gsLst>
                  <a:lin ang="5400000" scaled="0"/>
                </a:gradFill>
              </a:rPr>
              <a:t>Question &amp; Conclusion</a:t>
            </a:r>
            <a:endParaRPr lang="en-US" sz="1800" dirty="0">
              <a:gradFill>
                <a:gsLst>
                  <a:gs pos="0">
                    <a:schemeClr val="tx1"/>
                  </a:gs>
                  <a:gs pos="100000">
                    <a:schemeClr val="tx1"/>
                  </a:gs>
                </a:gsLst>
                <a:lin ang="5400000" scaled="0"/>
              </a:gradFill>
            </a:endParaRPr>
          </a:p>
        </p:txBody>
      </p:sp>
      <p:sp>
        <p:nvSpPr>
          <p:cNvPr id="3" name="Rectangle 2"/>
          <p:cNvSpPr/>
          <p:nvPr/>
        </p:nvSpPr>
        <p:spPr bwMode="auto">
          <a:xfrm>
            <a:off x="1191309" y="1293017"/>
            <a:ext cx="588705" cy="557435"/>
          </a:xfrm>
          <a:prstGeom prst="rect">
            <a:avLst/>
          </a:prstGeom>
          <a:solidFill>
            <a:schemeClr val="accent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1</a:t>
            </a:r>
          </a:p>
        </p:txBody>
      </p:sp>
      <p:sp>
        <p:nvSpPr>
          <p:cNvPr id="10" name="Rectangle 9"/>
          <p:cNvSpPr/>
          <p:nvPr/>
        </p:nvSpPr>
        <p:spPr bwMode="auto">
          <a:xfrm>
            <a:off x="2929656" y="1293017"/>
            <a:ext cx="588705" cy="557435"/>
          </a:xfrm>
          <a:prstGeom prst="rect">
            <a:avLst/>
          </a:prstGeom>
          <a:solidFill>
            <a:schemeClr val="accent4">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2</a:t>
            </a:r>
          </a:p>
        </p:txBody>
      </p:sp>
      <p:sp>
        <p:nvSpPr>
          <p:cNvPr id="11" name="Rectangle 10"/>
          <p:cNvSpPr/>
          <p:nvPr/>
        </p:nvSpPr>
        <p:spPr bwMode="auto">
          <a:xfrm>
            <a:off x="4668004" y="1293017"/>
            <a:ext cx="588705" cy="557435"/>
          </a:xfrm>
          <a:prstGeom prst="rect">
            <a:avLst/>
          </a:prstGeom>
          <a:solidFill>
            <a:schemeClr val="accent6">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3</a:t>
            </a:r>
          </a:p>
        </p:txBody>
      </p:sp>
      <p:sp>
        <p:nvSpPr>
          <p:cNvPr id="12" name="Rectangle 11"/>
          <p:cNvSpPr/>
          <p:nvPr/>
        </p:nvSpPr>
        <p:spPr bwMode="auto">
          <a:xfrm>
            <a:off x="6406353" y="1293017"/>
            <a:ext cx="588705" cy="557435"/>
          </a:xfrm>
          <a:prstGeom prst="rect">
            <a:avLst/>
          </a:prstGeom>
          <a:solidFill>
            <a:schemeClr val="tx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4</a:t>
            </a:r>
          </a:p>
        </p:txBody>
      </p:sp>
    </p:spTree>
    <p:extLst>
      <p:ext uri="{BB962C8B-B14F-4D97-AF65-F5344CB8AC3E}">
        <p14:creationId xmlns:p14="http://schemas.microsoft.com/office/powerpoint/2010/main" val="169313093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afterEffect">
                                  <p:stCondLst>
                                    <p:cond delay="0"/>
                                  </p:stCondLst>
                                  <p:childTnLst>
                                    <p:animClr clrSpc="hsl" dir="cw">
                                      <p:cBhvr override="childStyle">
                                        <p:cTn id="6" dur="500" fill="hold"/>
                                        <p:tgtEl>
                                          <p:spTgt spid="37"/>
                                        </p:tgtEl>
                                        <p:attrNameLst>
                                          <p:attrName>style.color</p:attrName>
                                        </p:attrNameLst>
                                      </p:cBhvr>
                                      <p:by>
                                        <p:hsl h="10842353" s="0" l="0"/>
                                      </p:by>
                                    </p:animClr>
                                    <p:animClr clrSpc="hsl" dir="cw">
                                      <p:cBhvr>
                                        <p:cTn id="7" dur="500" fill="hold"/>
                                        <p:tgtEl>
                                          <p:spTgt spid="37"/>
                                        </p:tgtEl>
                                        <p:attrNameLst>
                                          <p:attrName>fillcolor</p:attrName>
                                        </p:attrNameLst>
                                      </p:cBhvr>
                                      <p:by>
                                        <p:hsl h="10842353" s="0" l="0"/>
                                      </p:by>
                                    </p:animClr>
                                    <p:animClr clrSpc="hsl" dir="cw">
                                      <p:cBhvr>
                                        <p:cTn id="8" dur="500" fill="hold"/>
                                        <p:tgtEl>
                                          <p:spTgt spid="37"/>
                                        </p:tgtEl>
                                        <p:attrNameLst>
                                          <p:attrName>stroke.color</p:attrName>
                                        </p:attrNameLst>
                                      </p:cBhvr>
                                      <p:by>
                                        <p:hsl h="10842353" s="0" l="0"/>
                                      </p:by>
                                    </p:animClr>
                                    <p:set>
                                      <p:cBhvr>
                                        <p:cTn id="9" dur="500" fill="hold"/>
                                        <p:tgtEl>
                                          <p:spTgt spid="37"/>
                                        </p:tgtEl>
                                        <p:attrNameLst>
                                          <p:attrName>fill.type</p:attrName>
                                        </p:attrNameLst>
                                      </p:cBhvr>
                                      <p:to>
                                        <p:strVal val="solid"/>
                                      </p:to>
                                    </p:set>
                                  </p:childTnLst>
                                </p:cTn>
                              </p:par>
                            </p:childTnLst>
                          </p:cTn>
                        </p:par>
                        <p:par>
                          <p:cTn id="10" fill="hold">
                            <p:stCondLst>
                              <p:cond delay="500"/>
                            </p:stCondLst>
                            <p:childTnLst>
                              <p:par>
                                <p:cTn id="11" presetID="23" presetClass="emph" presetSubtype="0" fill="hold" grpId="0" nodeType="afterEffect">
                                  <p:stCondLst>
                                    <p:cond delay="0"/>
                                  </p:stCondLst>
                                  <p:childTnLst>
                                    <p:animClr clrSpc="hsl" dir="cw">
                                      <p:cBhvr override="childStyle">
                                        <p:cTn id="12" dur="500" fill="hold"/>
                                        <p:tgtEl>
                                          <p:spTgt spid="12"/>
                                        </p:tgtEl>
                                        <p:attrNameLst>
                                          <p:attrName>style.color</p:attrName>
                                        </p:attrNameLst>
                                      </p:cBhvr>
                                      <p:by>
                                        <p:hsl h="10842353" s="0" l="0"/>
                                      </p:by>
                                    </p:animClr>
                                    <p:animClr clrSpc="hsl" dir="cw">
                                      <p:cBhvr>
                                        <p:cTn id="13" dur="500" fill="hold"/>
                                        <p:tgtEl>
                                          <p:spTgt spid="12"/>
                                        </p:tgtEl>
                                        <p:attrNameLst>
                                          <p:attrName>fillcolor</p:attrName>
                                        </p:attrNameLst>
                                      </p:cBhvr>
                                      <p:by>
                                        <p:hsl h="10842353" s="0" l="0"/>
                                      </p:by>
                                    </p:animClr>
                                    <p:animClr clrSpc="hsl" dir="cw">
                                      <p:cBhvr>
                                        <p:cTn id="14" dur="500" fill="hold"/>
                                        <p:tgtEl>
                                          <p:spTgt spid="12"/>
                                        </p:tgtEl>
                                        <p:attrNameLst>
                                          <p:attrName>stroke.color</p:attrName>
                                        </p:attrNameLst>
                                      </p:cBhvr>
                                      <p:by>
                                        <p:hsl h="10842353" s="0" l="0"/>
                                      </p:by>
                                    </p:animClr>
                                    <p:set>
                                      <p:cBhvr>
                                        <p:cTn id="15" dur="5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6959094" cy="457049"/>
          </a:xfrm>
        </p:spPr>
        <p:txBody>
          <a:bodyPr/>
          <a:lstStyle/>
          <a:p>
            <a:r>
              <a:rPr lang="en-US" dirty="0" smtClean="0"/>
              <a:t>Open Question</a:t>
            </a:r>
            <a:endParaRPr lang="en-US" dirty="0"/>
          </a:p>
        </p:txBody>
      </p:sp>
      <p:sp>
        <p:nvSpPr>
          <p:cNvPr id="3" name="TextBox 2"/>
          <p:cNvSpPr txBox="1"/>
          <p:nvPr/>
        </p:nvSpPr>
        <p:spPr>
          <a:xfrm>
            <a:off x="304800" y="895350"/>
            <a:ext cx="8305800" cy="715572"/>
          </a:xfrm>
          <a:prstGeom prst="rect">
            <a:avLst/>
          </a:prstGeom>
          <a:noFill/>
        </p:spPr>
        <p:txBody>
          <a:bodyPr wrap="square" lIns="68571" tIns="34286" rIns="68571" bIns="34286" rtlCol="0">
            <a:spAutoFit/>
          </a:bodyPr>
          <a:lstStyle/>
          <a:p>
            <a:r>
              <a:rPr lang="en-US" altLang="zh-CN" sz="2100" dirty="0" smtClean="0">
                <a:latin typeface="Segoe UI Light" pitchFamily="34" charset="0"/>
              </a:rPr>
              <a:t>1. The definition of </a:t>
            </a:r>
            <a:r>
              <a:rPr lang="en-US" altLang="zh-CN" sz="2100" dirty="0" smtClean="0">
                <a:solidFill>
                  <a:schemeClr val="accent6">
                    <a:lumMod val="60000"/>
                    <a:lumOff val="40000"/>
                  </a:schemeClr>
                </a:solidFill>
                <a:latin typeface="Segoe UI Light" pitchFamily="34" charset="0"/>
              </a:rPr>
              <a:t>“informative” </a:t>
            </a:r>
            <a:r>
              <a:rPr lang="en-US" altLang="zh-CN" sz="2100" dirty="0" smtClean="0">
                <a:latin typeface="Segoe UI Light" pitchFamily="34" charset="0"/>
              </a:rPr>
              <a:t>and </a:t>
            </a:r>
            <a:r>
              <a:rPr lang="en-US" altLang="zh-CN" sz="2100" dirty="0">
                <a:solidFill>
                  <a:schemeClr val="accent6">
                    <a:lumMod val="60000"/>
                    <a:lumOff val="40000"/>
                  </a:schemeClr>
                </a:solidFill>
                <a:latin typeface="Segoe UI Light" pitchFamily="34" charset="0"/>
              </a:rPr>
              <a:t>“non-informative” </a:t>
            </a:r>
            <a:r>
              <a:rPr lang="en-US" altLang="zh-CN" sz="2100" dirty="0" smtClean="0">
                <a:latin typeface="Segoe UI Light" pitchFamily="34" charset="0"/>
              </a:rPr>
              <a:t>is not absolutely correct, and could be further improved and refined.</a:t>
            </a:r>
            <a:endParaRPr lang="en-US" sz="2100" dirty="0" smtClean="0">
              <a:latin typeface="Segoe UI Light"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107566"/>
            <a:ext cx="68580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1"/>
          <p:cNvSpPr/>
          <p:nvPr/>
        </p:nvSpPr>
        <p:spPr bwMode="auto">
          <a:xfrm>
            <a:off x="533400" y="1733550"/>
            <a:ext cx="1717551" cy="10963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endParaRPr lang="en-US" sz="2400" dirty="0">
              <a:gradFill>
                <a:gsLst>
                  <a:gs pos="0">
                    <a:schemeClr val="tx1"/>
                  </a:gs>
                  <a:gs pos="100000">
                    <a:schemeClr val="tx1"/>
                  </a:gs>
                </a:gsLst>
                <a:lin ang="5400000" scaled="0"/>
              </a:gradFill>
              <a:latin typeface="+mj-lt"/>
            </a:endParaRPr>
          </a:p>
          <a:p>
            <a:pPr algn="ctr" defTabSz="685637" fontAlgn="base">
              <a:spcBef>
                <a:spcPct val="0"/>
              </a:spcBef>
              <a:spcAft>
                <a:spcPct val="0"/>
              </a:spcAft>
            </a:pPr>
            <a:endParaRPr lang="en-US" sz="2400" dirty="0">
              <a:gradFill>
                <a:gsLst>
                  <a:gs pos="0">
                    <a:schemeClr val="tx1"/>
                  </a:gs>
                  <a:gs pos="100000">
                    <a:schemeClr val="tx1"/>
                  </a:gs>
                </a:gsLst>
                <a:lin ang="5400000" scaled="0"/>
              </a:gradFill>
              <a:latin typeface="+mj-lt"/>
            </a:endParaRPr>
          </a:p>
          <a:p>
            <a:pPr algn="ctr" defTabSz="685637" fontAlgn="base">
              <a:spcBef>
                <a:spcPct val="0"/>
              </a:spcBef>
              <a:spcAft>
                <a:spcPct val="0"/>
              </a:spcAft>
            </a:pPr>
            <a:endParaRPr lang="en-US" sz="2400" dirty="0">
              <a:gradFill>
                <a:gsLst>
                  <a:gs pos="0">
                    <a:schemeClr val="tx1"/>
                  </a:gs>
                  <a:gs pos="100000">
                    <a:schemeClr val="tx1"/>
                  </a:gs>
                </a:gsLst>
                <a:lin ang="5400000" scaled="0"/>
              </a:gradFill>
              <a:latin typeface="+mj-lt"/>
            </a:endParaRPr>
          </a:p>
        </p:txBody>
      </p:sp>
      <p:sp>
        <p:nvSpPr>
          <p:cNvPr id="8" name="Rectangle 11"/>
          <p:cNvSpPr/>
          <p:nvPr/>
        </p:nvSpPr>
        <p:spPr bwMode="auto">
          <a:xfrm>
            <a:off x="3505200" y="1733550"/>
            <a:ext cx="1717551" cy="10963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endParaRPr lang="en-US" sz="2400" dirty="0">
              <a:gradFill>
                <a:gsLst>
                  <a:gs pos="0">
                    <a:schemeClr val="tx1"/>
                  </a:gs>
                  <a:gs pos="100000">
                    <a:schemeClr val="tx1"/>
                  </a:gs>
                </a:gsLst>
                <a:lin ang="5400000" scaled="0"/>
              </a:gradFill>
              <a:latin typeface="+mj-lt"/>
            </a:endParaRPr>
          </a:p>
          <a:p>
            <a:pPr algn="ctr" defTabSz="685637" fontAlgn="base">
              <a:spcBef>
                <a:spcPct val="0"/>
              </a:spcBef>
              <a:spcAft>
                <a:spcPct val="0"/>
              </a:spcAft>
            </a:pPr>
            <a:endParaRPr lang="en-US" sz="2400" dirty="0">
              <a:gradFill>
                <a:gsLst>
                  <a:gs pos="0">
                    <a:schemeClr val="tx1"/>
                  </a:gs>
                  <a:gs pos="100000">
                    <a:schemeClr val="tx1"/>
                  </a:gs>
                </a:gsLst>
                <a:lin ang="5400000" scaled="0"/>
              </a:gradFill>
              <a:latin typeface="+mj-lt"/>
            </a:endParaRPr>
          </a:p>
          <a:p>
            <a:pPr algn="ctr" defTabSz="685637" fontAlgn="base">
              <a:spcBef>
                <a:spcPct val="0"/>
              </a:spcBef>
              <a:spcAft>
                <a:spcPct val="0"/>
              </a:spcAft>
            </a:pPr>
            <a:endParaRPr lang="en-US" sz="2400" dirty="0">
              <a:gradFill>
                <a:gsLst>
                  <a:gs pos="0">
                    <a:schemeClr val="tx1"/>
                  </a:gs>
                  <a:gs pos="100000">
                    <a:schemeClr val="tx1"/>
                  </a:gs>
                </a:gsLst>
                <a:lin ang="5400000" scaled="0"/>
              </a:gradFill>
              <a:latin typeface="+mj-lt"/>
            </a:endParaRPr>
          </a:p>
        </p:txBody>
      </p:sp>
      <p:sp>
        <p:nvSpPr>
          <p:cNvPr id="6" name="TextBox 5"/>
          <p:cNvSpPr txBox="1"/>
          <p:nvPr/>
        </p:nvSpPr>
        <p:spPr>
          <a:xfrm>
            <a:off x="533401" y="1939053"/>
            <a:ext cx="1717552" cy="738664"/>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altLang="zh-CN" sz="2000" dirty="0" smtClean="0">
                <a:solidFill>
                  <a:schemeClr val="tx1">
                    <a:alpha val="99000"/>
                  </a:schemeClr>
                </a:solidFill>
              </a:rPr>
              <a:t>Binary Classification</a:t>
            </a:r>
            <a:endParaRPr lang="zh-CN" altLang="en-US" sz="2000" dirty="0" err="1" smtClean="0">
              <a:solidFill>
                <a:schemeClr val="tx1">
                  <a:alpha val="99000"/>
                </a:schemeClr>
              </a:solidFill>
            </a:endParaRPr>
          </a:p>
        </p:txBody>
      </p:sp>
      <p:sp>
        <p:nvSpPr>
          <p:cNvPr id="11" name="TextBox 10"/>
          <p:cNvSpPr txBox="1"/>
          <p:nvPr/>
        </p:nvSpPr>
        <p:spPr>
          <a:xfrm>
            <a:off x="3505200" y="1939053"/>
            <a:ext cx="1717552" cy="738664"/>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altLang="zh-CN" sz="2000" dirty="0" smtClean="0">
                <a:solidFill>
                  <a:schemeClr val="tx1">
                    <a:alpha val="99000"/>
                  </a:schemeClr>
                </a:solidFill>
              </a:rPr>
              <a:t>Multiclass Classification</a:t>
            </a:r>
            <a:endParaRPr lang="zh-CN" altLang="en-US" sz="2000" dirty="0" err="1" smtClean="0">
              <a:solidFill>
                <a:schemeClr val="tx1">
                  <a:alpha val="99000"/>
                </a:schemeClr>
              </a:solidFill>
            </a:endParaRPr>
          </a:p>
        </p:txBody>
      </p:sp>
      <p:sp>
        <p:nvSpPr>
          <p:cNvPr id="12" name="TextBox 11"/>
          <p:cNvSpPr txBox="1"/>
          <p:nvPr/>
        </p:nvSpPr>
        <p:spPr>
          <a:xfrm>
            <a:off x="284480" y="2952750"/>
            <a:ext cx="8757920" cy="392407"/>
          </a:xfrm>
          <a:prstGeom prst="rect">
            <a:avLst/>
          </a:prstGeom>
          <a:noFill/>
        </p:spPr>
        <p:txBody>
          <a:bodyPr wrap="square" lIns="68571" tIns="34286" rIns="68571" bIns="34286" rtlCol="0">
            <a:spAutoFit/>
          </a:bodyPr>
          <a:lstStyle/>
          <a:p>
            <a:r>
              <a:rPr lang="en-US" altLang="zh-CN" sz="2100" dirty="0">
                <a:latin typeface="Segoe UI Light" pitchFamily="34" charset="0"/>
              </a:rPr>
              <a:t>2</a:t>
            </a:r>
            <a:r>
              <a:rPr lang="en-US" altLang="zh-CN" sz="2100" dirty="0" smtClean="0">
                <a:latin typeface="Segoe UI Light" pitchFamily="34" charset="0"/>
              </a:rPr>
              <a:t>. Every step of AR-Miner can be improved to achieve better performance. </a:t>
            </a:r>
            <a:endParaRPr lang="en-US" sz="2100" dirty="0" smtClean="0">
              <a:latin typeface="Segoe UI Light" pitchFamily="34" charset="0"/>
            </a:endParaRPr>
          </a:p>
        </p:txBody>
      </p:sp>
      <p:grpSp>
        <p:nvGrpSpPr>
          <p:cNvPr id="13" name="Group 34"/>
          <p:cNvGrpSpPr/>
          <p:nvPr/>
        </p:nvGrpSpPr>
        <p:grpSpPr>
          <a:xfrm>
            <a:off x="3540248" y="3428629"/>
            <a:ext cx="1717552" cy="1308470"/>
            <a:chOff x="1976340" y="1143101"/>
            <a:chExt cx="2674931" cy="2063622"/>
          </a:xfrm>
        </p:grpSpPr>
        <p:sp>
          <p:nvSpPr>
            <p:cNvPr id="14" name="Presentation Title Rectangle"/>
            <p:cNvSpPr txBox="1">
              <a:spLocks/>
            </p:cNvSpPr>
            <p:nvPr/>
          </p:nvSpPr>
          <p:spPr>
            <a:xfrm>
              <a:off x="1976340" y="1143101"/>
              <a:ext cx="2662689" cy="733062"/>
            </a:xfrm>
            <a:prstGeom prst="rect">
              <a:avLst/>
            </a:prstGeom>
            <a:solidFill>
              <a:schemeClr val="accent1"/>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sz="2000" kern="0" spc="0" dirty="0" smtClean="0">
                  <a:gradFill>
                    <a:gsLst>
                      <a:gs pos="0">
                        <a:schemeClr val="tx1"/>
                      </a:gs>
                      <a:gs pos="86000">
                        <a:schemeClr val="tx1"/>
                      </a:gs>
                    </a:gsLst>
                    <a:lin ang="5400000" scaled="0"/>
                  </a:gradFill>
                  <a:latin typeface="+mn-lt"/>
                </a:rPr>
                <a:t>Visualization</a:t>
              </a:r>
              <a:endParaRPr lang="en-US" sz="2000" kern="0" spc="0" dirty="0">
                <a:gradFill>
                  <a:gsLst>
                    <a:gs pos="0">
                      <a:schemeClr val="tx1"/>
                    </a:gs>
                    <a:gs pos="86000">
                      <a:schemeClr val="tx1"/>
                    </a:gs>
                  </a:gsLst>
                  <a:lin ang="5400000" scaled="0"/>
                </a:gradFill>
                <a:latin typeface="+mn-lt"/>
              </a:endParaRPr>
            </a:p>
          </p:txBody>
        </p:sp>
        <p:sp>
          <p:nvSpPr>
            <p:cNvPr id="15" name="Presentation Title Rectangle"/>
            <p:cNvSpPr txBox="1">
              <a:spLocks/>
            </p:cNvSpPr>
            <p:nvPr/>
          </p:nvSpPr>
          <p:spPr>
            <a:xfrm>
              <a:off x="1988582" y="1876163"/>
              <a:ext cx="2662689" cy="1330560"/>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r>
                <a:rPr lang="en-US" altLang="zh-CN" sz="1400" b="0" dirty="0" smtClean="0"/>
                <a:t>Better visualization, more intuitive to  developers.</a:t>
              </a:r>
              <a:endParaRPr lang="en-US" sz="1400" b="0" kern="0" spc="0" dirty="0">
                <a:ln>
                  <a:noFill/>
                </a:ln>
                <a:gradFill>
                  <a:gsLst>
                    <a:gs pos="0">
                      <a:schemeClr val="tx1"/>
                    </a:gs>
                    <a:gs pos="86000">
                      <a:schemeClr val="tx1"/>
                    </a:gs>
                  </a:gsLst>
                  <a:lin ang="5400000" scaled="0"/>
                </a:gradFill>
                <a:cs typeface="+mn-cs"/>
              </a:endParaRPr>
            </a:p>
          </p:txBody>
        </p:sp>
      </p:grpSp>
      <p:grpSp>
        <p:nvGrpSpPr>
          <p:cNvPr id="16" name="Group 34"/>
          <p:cNvGrpSpPr/>
          <p:nvPr/>
        </p:nvGrpSpPr>
        <p:grpSpPr>
          <a:xfrm>
            <a:off x="533400" y="3428628"/>
            <a:ext cx="1717553" cy="1308471"/>
            <a:chOff x="1976339" y="1143101"/>
            <a:chExt cx="2674932" cy="2063622"/>
          </a:xfrm>
        </p:grpSpPr>
        <p:sp>
          <p:nvSpPr>
            <p:cNvPr id="17" name="Presentation Title Rectangle"/>
            <p:cNvSpPr txBox="1">
              <a:spLocks/>
            </p:cNvSpPr>
            <p:nvPr/>
          </p:nvSpPr>
          <p:spPr>
            <a:xfrm>
              <a:off x="1976339" y="1143101"/>
              <a:ext cx="2662690" cy="733063"/>
            </a:xfrm>
            <a:prstGeom prst="rect">
              <a:avLst/>
            </a:prstGeom>
            <a:solidFill>
              <a:schemeClr val="accent1"/>
            </a:solidFill>
            <a:effectLst/>
          </p:spPr>
          <p:txBody>
            <a:bodyPr lIns="91440" tIns="91440" rIns="91440" bIns="9144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a:defRPr/>
              </a:pPr>
              <a:r>
                <a:rPr lang="en-US" sz="2000" kern="0" spc="0" dirty="0" smtClean="0">
                  <a:gradFill>
                    <a:gsLst>
                      <a:gs pos="0">
                        <a:schemeClr val="tx1"/>
                      </a:gs>
                      <a:gs pos="86000">
                        <a:schemeClr val="tx1"/>
                      </a:gs>
                    </a:gsLst>
                    <a:lin ang="5400000" scaled="0"/>
                  </a:gradFill>
                  <a:latin typeface="+mn-lt"/>
                </a:rPr>
                <a:t>Filtering</a:t>
              </a:r>
              <a:endParaRPr lang="en-US" sz="2000" kern="0" spc="0" dirty="0">
                <a:gradFill>
                  <a:gsLst>
                    <a:gs pos="0">
                      <a:schemeClr val="tx1"/>
                    </a:gs>
                    <a:gs pos="86000">
                      <a:schemeClr val="tx1"/>
                    </a:gs>
                  </a:gsLst>
                  <a:lin ang="5400000" scaled="0"/>
                </a:gradFill>
                <a:latin typeface="+mn-lt"/>
              </a:endParaRPr>
            </a:p>
          </p:txBody>
        </p:sp>
        <p:sp>
          <p:nvSpPr>
            <p:cNvPr id="18" name="Presentation Title Rectangle"/>
            <p:cNvSpPr txBox="1">
              <a:spLocks/>
            </p:cNvSpPr>
            <p:nvPr/>
          </p:nvSpPr>
          <p:spPr>
            <a:xfrm>
              <a:off x="1988582" y="1876163"/>
              <a:ext cx="2662689" cy="1330560"/>
            </a:xfrm>
            <a:prstGeom prst="rect">
              <a:avLst/>
            </a:prstGeom>
            <a:solidFill>
              <a:schemeClr val="bg2">
                <a:lumMod val="75000"/>
              </a:schemeClr>
            </a:solidFill>
            <a:effectLst/>
          </p:spPr>
          <p:txBody>
            <a:bodyPr lIns="91440" tIns="91440" rIns="91440" bIns="91440"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nSpc>
                  <a:spcPct val="100000"/>
                </a:lnSpc>
                <a:spcBef>
                  <a:spcPts val="450"/>
                </a:spcBef>
                <a:defRPr/>
              </a:pPr>
              <a:r>
                <a:rPr lang="en-US" altLang="zh-CN" sz="1400" b="0" dirty="0" smtClean="0"/>
                <a:t>Further reduce human efforts in labeling training data  </a:t>
              </a:r>
              <a:endParaRPr lang="en-US" sz="1400" b="0" kern="0" spc="0" dirty="0">
                <a:ln>
                  <a:noFill/>
                </a:ln>
                <a:gradFill>
                  <a:gsLst>
                    <a:gs pos="0">
                      <a:schemeClr val="tx1"/>
                    </a:gs>
                    <a:gs pos="86000">
                      <a:schemeClr val="tx1"/>
                    </a:gs>
                  </a:gsLst>
                  <a:lin ang="5400000" scaled="0"/>
                </a:gradFill>
                <a:cs typeface="+mn-cs"/>
              </a:endParaRPr>
            </a:p>
          </p:txBody>
        </p:sp>
      </p:grpSp>
    </p:spTree>
    <p:extLst>
      <p:ext uri="{BB962C8B-B14F-4D97-AF65-F5344CB8AC3E}">
        <p14:creationId xmlns:p14="http://schemas.microsoft.com/office/powerpoint/2010/main" val="78372432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6"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6959094" cy="457049"/>
          </a:xfrm>
        </p:spPr>
        <p:txBody>
          <a:bodyPr/>
          <a:lstStyle/>
          <a:p>
            <a:r>
              <a:rPr lang="en-US" dirty="0" smtClean="0"/>
              <a:t>Open Question </a:t>
            </a:r>
            <a:r>
              <a:rPr lang="en-US" altLang="zh-CN" dirty="0"/>
              <a:t>(Cont.)</a:t>
            </a:r>
            <a:endParaRPr lang="en-US" dirty="0"/>
          </a:p>
        </p:txBody>
      </p:sp>
      <p:sp>
        <p:nvSpPr>
          <p:cNvPr id="3" name="TextBox 2"/>
          <p:cNvSpPr txBox="1"/>
          <p:nvPr/>
        </p:nvSpPr>
        <p:spPr>
          <a:xfrm>
            <a:off x="304800" y="971550"/>
            <a:ext cx="8305800" cy="392407"/>
          </a:xfrm>
          <a:prstGeom prst="rect">
            <a:avLst/>
          </a:prstGeom>
          <a:noFill/>
        </p:spPr>
        <p:txBody>
          <a:bodyPr wrap="square" lIns="68571" tIns="34286" rIns="68571" bIns="34286" rtlCol="0">
            <a:spAutoFit/>
          </a:bodyPr>
          <a:lstStyle/>
          <a:p>
            <a:r>
              <a:rPr lang="en-US" altLang="zh-CN" sz="2100" dirty="0" smtClean="0">
                <a:latin typeface="Segoe UI Light" pitchFamily="34" charset="0"/>
              </a:rPr>
              <a:t>3. Explore other ranking schemes.</a:t>
            </a:r>
            <a:endParaRPr lang="en-US" sz="2100" dirty="0" smtClean="0">
              <a:latin typeface="Segoe UI Light" pitchFamily="34" charset="0"/>
            </a:endParaRPr>
          </a:p>
        </p:txBody>
      </p:sp>
      <p:sp>
        <p:nvSpPr>
          <p:cNvPr id="11" name="Rounded Rectangle 7"/>
          <p:cNvSpPr/>
          <p:nvPr/>
        </p:nvSpPr>
        <p:spPr bwMode="auto">
          <a:xfrm>
            <a:off x="685403" y="2291950"/>
            <a:ext cx="6324599" cy="356000"/>
          </a:xfrm>
          <a:prstGeom prst="round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Incremental ranking adapted to streaming user reviews </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2" name="Rounded Rectangle 9"/>
          <p:cNvSpPr/>
          <p:nvPr/>
        </p:nvSpPr>
        <p:spPr bwMode="auto">
          <a:xfrm>
            <a:off x="685403" y="1888813"/>
            <a:ext cx="6324600" cy="356000"/>
          </a:xfrm>
          <a:prstGeom prst="round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Learning the optimum weights for </a:t>
            </a:r>
            <a:r>
              <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rPr>
              <a:t>the</a:t>
            </a: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 ranking function</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3" name="Rounded Rectangle 16"/>
          <p:cNvSpPr/>
          <p:nvPr/>
        </p:nvSpPr>
        <p:spPr bwMode="auto">
          <a:xfrm>
            <a:off x="685801" y="1482925"/>
            <a:ext cx="6324599" cy="356000"/>
          </a:xfrm>
          <a:prstGeom prst="round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defRPr/>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Explore more features of user reviews for ranking</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4" name="TextBox 13"/>
          <p:cNvSpPr txBox="1"/>
          <p:nvPr/>
        </p:nvSpPr>
        <p:spPr>
          <a:xfrm>
            <a:off x="304800" y="2952750"/>
            <a:ext cx="8305800" cy="392407"/>
          </a:xfrm>
          <a:prstGeom prst="rect">
            <a:avLst/>
          </a:prstGeom>
          <a:noFill/>
        </p:spPr>
        <p:txBody>
          <a:bodyPr wrap="square" lIns="68571" tIns="34286" rIns="68571" bIns="34286" rtlCol="0">
            <a:spAutoFit/>
          </a:bodyPr>
          <a:lstStyle/>
          <a:p>
            <a:r>
              <a:rPr lang="en-US" altLang="zh-CN" sz="2100" dirty="0" smtClean="0">
                <a:latin typeface="Segoe UI Light" pitchFamily="34" charset="0"/>
              </a:rPr>
              <a:t>4. Empirical evaluation on other app marketplaces, e.g., Appl</a:t>
            </a:r>
            <a:r>
              <a:rPr lang="en-US" altLang="zh-CN" sz="2100" dirty="0" smtClean="0">
                <a:latin typeface="Segoe UI Light" pitchFamily="34" charset="0"/>
              </a:rPr>
              <a:t>e App Store</a:t>
            </a:r>
            <a:r>
              <a:rPr lang="en-US" altLang="zh-CN" sz="2100" dirty="0" smtClean="0">
                <a:latin typeface="Segoe UI Light" pitchFamily="34" charset="0"/>
              </a:rPr>
              <a:t>  </a:t>
            </a:r>
            <a:endParaRPr lang="en-US" sz="2100" dirty="0" smtClean="0">
              <a:latin typeface="Segoe UI Light" pitchFamily="34" charset="0"/>
            </a:endParaRPr>
          </a:p>
        </p:txBody>
      </p:sp>
    </p:spTree>
    <p:extLst>
      <p:ext uri="{BB962C8B-B14F-4D97-AF65-F5344CB8AC3E}">
        <p14:creationId xmlns:p14="http://schemas.microsoft.com/office/powerpoint/2010/main" val="394661178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1950"/>
            <a:ext cx="6959094" cy="457049"/>
          </a:xfrm>
        </p:spPr>
        <p:txBody>
          <a:bodyPr/>
          <a:lstStyle/>
          <a:p>
            <a:r>
              <a:rPr lang="en-US" dirty="0" smtClean="0"/>
              <a:t>Conclusion</a:t>
            </a:r>
            <a:endParaRPr lang="en-US" dirty="0"/>
          </a:p>
        </p:txBody>
      </p:sp>
      <p:sp>
        <p:nvSpPr>
          <p:cNvPr id="4" name="TextBox 3"/>
          <p:cNvSpPr txBox="1"/>
          <p:nvPr/>
        </p:nvSpPr>
        <p:spPr>
          <a:xfrm>
            <a:off x="457200" y="1047750"/>
            <a:ext cx="7620000" cy="1038738"/>
          </a:xfrm>
          <a:prstGeom prst="rect">
            <a:avLst/>
          </a:prstGeom>
          <a:noFill/>
        </p:spPr>
        <p:txBody>
          <a:bodyPr wrap="square" lIns="68571" tIns="34286" rIns="68571" bIns="34286" rtlCol="0">
            <a:spAutoFit/>
          </a:bodyPr>
          <a:lstStyle/>
          <a:p>
            <a:r>
              <a:rPr lang="en-US" altLang="zh-CN" sz="2100" dirty="0" smtClean="0">
                <a:latin typeface="+mj-lt"/>
              </a:rPr>
              <a:t>1</a:t>
            </a:r>
            <a:r>
              <a:rPr lang="en-US" altLang="zh-CN" sz="2100" dirty="0">
                <a:latin typeface="+mj-lt"/>
              </a:rPr>
              <a:t>. </a:t>
            </a:r>
            <a:r>
              <a:rPr lang="en-US" altLang="zh-CN" sz="2100" dirty="0" smtClean="0">
                <a:latin typeface="+mj-lt"/>
              </a:rPr>
              <a:t> We </a:t>
            </a:r>
            <a:r>
              <a:rPr lang="en-US" altLang="zh-CN" sz="2100" dirty="0">
                <a:latin typeface="+mj-lt"/>
              </a:rPr>
              <a:t>formulate a new problem that aims to </a:t>
            </a:r>
            <a:r>
              <a:rPr lang="en-US" altLang="zh-CN" sz="2100" dirty="0">
                <a:solidFill>
                  <a:schemeClr val="accent6">
                    <a:lumMod val="60000"/>
                    <a:lumOff val="40000"/>
                  </a:schemeClr>
                </a:solidFill>
                <a:latin typeface="+mj-lt"/>
              </a:rPr>
              <a:t>discover </a:t>
            </a:r>
            <a:r>
              <a:rPr lang="en-US" altLang="zh-CN" sz="2100" dirty="0" smtClean="0">
                <a:solidFill>
                  <a:schemeClr val="accent6">
                    <a:lumMod val="60000"/>
                    <a:lumOff val="40000"/>
                  </a:schemeClr>
                </a:solidFill>
                <a:latin typeface="+mj-lt"/>
              </a:rPr>
              <a:t>the most </a:t>
            </a:r>
            <a:r>
              <a:rPr lang="zh-CN" altLang="en-US" sz="2100" dirty="0" smtClean="0">
                <a:solidFill>
                  <a:schemeClr val="accent6">
                    <a:lumMod val="60000"/>
                    <a:lumOff val="40000"/>
                  </a:schemeClr>
                </a:solidFill>
                <a:latin typeface="+mj-lt"/>
              </a:rPr>
              <a:t>“</a:t>
            </a:r>
            <a:r>
              <a:rPr lang="en-US" altLang="zh-CN" sz="2100" dirty="0" smtClean="0">
                <a:solidFill>
                  <a:schemeClr val="accent6">
                    <a:lumMod val="60000"/>
                    <a:lumOff val="40000"/>
                  </a:schemeClr>
                </a:solidFill>
                <a:latin typeface="+mj-lt"/>
              </a:rPr>
              <a:t>informative</a:t>
            </a:r>
            <a:r>
              <a:rPr lang="en-US" altLang="zh-CN" sz="2100" dirty="0">
                <a:solidFill>
                  <a:schemeClr val="accent6">
                    <a:lumMod val="60000"/>
                    <a:lumOff val="40000"/>
                  </a:schemeClr>
                </a:solidFill>
                <a:latin typeface="+mj-lt"/>
              </a:rPr>
              <a:t>" information</a:t>
            </a:r>
            <a:r>
              <a:rPr lang="en-US" altLang="zh-CN" sz="2100" dirty="0">
                <a:latin typeface="+mj-lt"/>
              </a:rPr>
              <a:t> from raw user </a:t>
            </a:r>
            <a:r>
              <a:rPr lang="en-US" altLang="zh-CN" sz="2100" dirty="0" smtClean="0">
                <a:latin typeface="+mj-lt"/>
              </a:rPr>
              <a:t>reviews in </a:t>
            </a:r>
            <a:r>
              <a:rPr lang="en-US" altLang="zh-CN" sz="2100" dirty="0">
                <a:latin typeface="+mj-lt"/>
              </a:rPr>
              <a:t>app markets for developers to improve their apps;</a:t>
            </a:r>
            <a:endParaRPr lang="en-US" sz="2100" dirty="0" smtClean="0">
              <a:latin typeface="+mj-lt"/>
            </a:endParaRPr>
          </a:p>
        </p:txBody>
      </p:sp>
      <p:sp>
        <p:nvSpPr>
          <p:cNvPr id="5" name="TextBox 4"/>
          <p:cNvSpPr txBox="1"/>
          <p:nvPr/>
        </p:nvSpPr>
        <p:spPr>
          <a:xfrm>
            <a:off x="457200" y="2240158"/>
            <a:ext cx="8153400" cy="715572"/>
          </a:xfrm>
          <a:prstGeom prst="rect">
            <a:avLst/>
          </a:prstGeom>
          <a:noFill/>
        </p:spPr>
        <p:txBody>
          <a:bodyPr wrap="square" lIns="68571" tIns="34286" rIns="68571" bIns="34286" rtlCol="0">
            <a:spAutoFit/>
          </a:bodyPr>
          <a:lstStyle>
            <a:defPPr>
              <a:defRPr lang="en-US"/>
            </a:defPPr>
            <a:lvl1pPr>
              <a:defRPr sz="2100">
                <a:latin typeface="+mj-lt"/>
              </a:defRPr>
            </a:lvl1pPr>
          </a:lstStyle>
          <a:p>
            <a:r>
              <a:rPr lang="en-US" altLang="zh-CN" dirty="0"/>
              <a:t>2. </a:t>
            </a:r>
            <a:r>
              <a:rPr lang="en-US" altLang="zh-CN" dirty="0" smtClean="0"/>
              <a:t> We </a:t>
            </a:r>
            <a:r>
              <a:rPr lang="en-US" altLang="zh-CN" dirty="0"/>
              <a:t>present </a:t>
            </a:r>
            <a:r>
              <a:rPr lang="en-US" altLang="zh-CN" dirty="0">
                <a:solidFill>
                  <a:schemeClr val="accent6">
                    <a:lumMod val="60000"/>
                    <a:lumOff val="40000"/>
                  </a:schemeClr>
                </a:solidFill>
              </a:rPr>
              <a:t>AR-Miner</a:t>
            </a:r>
            <a:r>
              <a:rPr lang="en-US" altLang="zh-CN" dirty="0"/>
              <a:t> as a novel analytic framework </a:t>
            </a:r>
            <a:r>
              <a:rPr lang="en-US" altLang="zh-CN" dirty="0" smtClean="0"/>
              <a:t>to tackle </a:t>
            </a:r>
            <a:r>
              <a:rPr lang="en-US" altLang="zh-CN" dirty="0"/>
              <a:t>this new </a:t>
            </a:r>
            <a:r>
              <a:rPr lang="en-US" altLang="zh-CN" dirty="0" smtClean="0"/>
              <a:t>and challenge problem.</a:t>
            </a:r>
            <a:endParaRPr lang="en-US" dirty="0"/>
          </a:p>
        </p:txBody>
      </p:sp>
      <p:sp>
        <p:nvSpPr>
          <p:cNvPr id="6" name="TextBox 5"/>
          <p:cNvSpPr txBox="1"/>
          <p:nvPr/>
        </p:nvSpPr>
        <p:spPr>
          <a:xfrm>
            <a:off x="457200" y="3233420"/>
            <a:ext cx="8153400" cy="392407"/>
          </a:xfrm>
          <a:prstGeom prst="rect">
            <a:avLst/>
          </a:prstGeom>
          <a:noFill/>
        </p:spPr>
        <p:txBody>
          <a:bodyPr wrap="square" lIns="68571" tIns="34286" rIns="68571" bIns="34286" rtlCol="0">
            <a:spAutoFit/>
          </a:bodyPr>
          <a:lstStyle>
            <a:defPPr>
              <a:defRPr lang="en-US"/>
            </a:defPPr>
            <a:lvl1pPr>
              <a:defRPr sz="2100">
                <a:latin typeface="+mj-lt"/>
              </a:defRPr>
            </a:lvl1pPr>
          </a:lstStyle>
          <a:p>
            <a:r>
              <a:rPr lang="en-US" altLang="zh-CN" dirty="0" smtClean="0"/>
              <a:t>3.  We summarize several open question in the future work.</a:t>
            </a:r>
            <a:endParaRPr lang="en-US" dirty="0"/>
          </a:p>
        </p:txBody>
      </p:sp>
    </p:spTree>
    <p:extLst>
      <p:ext uri="{BB962C8B-B14F-4D97-AF65-F5344CB8AC3E}">
        <p14:creationId xmlns:p14="http://schemas.microsoft.com/office/powerpoint/2010/main" val="14358761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49188" y="1581150"/>
            <a:ext cx="3730316" cy="923330"/>
          </a:xfrm>
          <a:prstGeom prst="rect">
            <a:avLst/>
          </a:prstGeom>
          <a:noFill/>
        </p:spPr>
        <p:txBody>
          <a:bodyPr wrap="none" lIns="91440" tIns="45720" rIns="91440" bIns="45720">
            <a:spAutoFit/>
          </a:bodyPr>
          <a:lstStyle/>
          <a:p>
            <a:pPr algn="ctr"/>
            <a:r>
              <a:rPr lang="en-US" altLang="zh-CN"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Thank you !</a:t>
            </a:r>
            <a:endParaRPr lang="zh-CN" alt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矩形 6"/>
          <p:cNvSpPr/>
          <p:nvPr/>
        </p:nvSpPr>
        <p:spPr>
          <a:xfrm>
            <a:off x="2786954" y="2724150"/>
            <a:ext cx="3454792" cy="415498"/>
          </a:xfrm>
          <a:prstGeom prst="rect">
            <a:avLst/>
          </a:prstGeom>
          <a:noFill/>
        </p:spPr>
        <p:txBody>
          <a:bodyPr wrap="none" lIns="91440" tIns="45720" rIns="91440" bIns="45720">
            <a:spAutoFit/>
          </a:bodyPr>
          <a:lstStyle/>
          <a:p>
            <a:pPr algn="ctr"/>
            <a:r>
              <a:rPr lang="en-US" altLang="zh-CN" sz="2100" dirty="0">
                <a:latin typeface="Segoe UI Light" pitchFamily="34" charset="0"/>
              </a:rPr>
              <a:t>Contact: hzzjucn@gmail.com</a:t>
            </a:r>
            <a:endParaRPr lang="zh-CN" altLang="en-US" sz="2100" dirty="0">
              <a:latin typeface="Segoe UI Light" pitchFamily="34" charset="0"/>
            </a:endParaRPr>
          </a:p>
        </p:txBody>
      </p:sp>
    </p:spTree>
    <p:extLst>
      <p:ext uri="{BB962C8B-B14F-4D97-AF65-F5344CB8AC3E}">
        <p14:creationId xmlns:p14="http://schemas.microsoft.com/office/powerpoint/2010/main" val="2816026957"/>
      </p:ext>
    </p:extLst>
  </p:cSld>
  <p:clrMapOvr>
    <a:masterClrMapping/>
  </p:clrMapOvr>
  <p:transition spd="slow">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7467601" cy="457048"/>
          </a:xfrm>
        </p:spPr>
        <p:txBody>
          <a:bodyPr/>
          <a:lstStyle/>
          <a:p>
            <a:r>
              <a:rPr lang="en-US" altLang="zh-CN" dirty="0" smtClean="0"/>
              <a:t>Background</a:t>
            </a:r>
            <a:endParaRPr 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19150"/>
            <a:ext cx="3733800" cy="3733800"/>
          </a:xfrm>
          <a:prstGeom prst="rect">
            <a:avLst/>
          </a:prstGeom>
        </p:spPr>
      </p:pic>
      <p:sp>
        <p:nvSpPr>
          <p:cNvPr id="17" name="Rectangular Callout 5"/>
          <p:cNvSpPr/>
          <p:nvPr/>
        </p:nvSpPr>
        <p:spPr bwMode="auto">
          <a:xfrm>
            <a:off x="4648200" y="666750"/>
            <a:ext cx="3581400" cy="914401"/>
          </a:xfrm>
          <a:prstGeom prst="wedgeRectCallout">
            <a:avLst>
              <a:gd name="adj1" fmla="val -94411"/>
              <a:gd name="adj2" fmla="val 6499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defTabSz="685637" fontAlgn="base">
              <a:spcBef>
                <a:spcPct val="0"/>
              </a:spcBef>
              <a:spcAft>
                <a:spcPct val="0"/>
              </a:spcAft>
            </a:pPr>
            <a:r>
              <a:rPr lang="en-US" altLang="zh-CN" dirty="0">
                <a:gradFill>
                  <a:gsLst>
                    <a:gs pos="0">
                      <a:schemeClr val="tx1"/>
                    </a:gs>
                    <a:gs pos="100000">
                      <a:schemeClr val="tx1"/>
                    </a:gs>
                  </a:gsLst>
                  <a:lin ang="5400000" scaled="0"/>
                </a:gradFill>
              </a:rPr>
              <a:t>About </a:t>
            </a:r>
            <a:r>
              <a:rPr lang="fr-FR" altLang="zh-CN" dirty="0">
                <a:gradFill>
                  <a:gsLst>
                    <a:gs pos="0">
                      <a:schemeClr val="tx1"/>
                    </a:gs>
                    <a:gs pos="100000">
                      <a:schemeClr val="tx1"/>
                    </a:gs>
                  </a:gsLst>
                  <a:lin ang="5400000" scaled="0"/>
                </a:gradFill>
              </a:rPr>
              <a:t>1.5 million apps on Apple App </a:t>
            </a:r>
            <a:r>
              <a:rPr lang="en-US" altLang="zh-CN" dirty="0" smtClean="0">
                <a:gradFill>
                  <a:gsLst>
                    <a:gs pos="0">
                      <a:schemeClr val="tx1"/>
                    </a:gs>
                    <a:gs pos="100000">
                      <a:schemeClr val="tx1"/>
                    </a:gs>
                  </a:gsLst>
                  <a:lin ang="5400000" scaled="0"/>
                </a:gradFill>
              </a:rPr>
              <a:t>Store</a:t>
            </a:r>
            <a:r>
              <a:rPr lang="en-US" altLang="zh-CN" dirty="0"/>
              <a:t>*</a:t>
            </a:r>
            <a:endParaRPr lang="en-US" altLang="zh-CN" dirty="0">
              <a:gradFill>
                <a:gsLst>
                  <a:gs pos="0">
                    <a:schemeClr val="tx1"/>
                  </a:gs>
                  <a:gs pos="100000">
                    <a:schemeClr val="tx1"/>
                  </a:gs>
                </a:gsLst>
                <a:lin ang="5400000" scaled="0"/>
              </a:gradFill>
            </a:endParaRPr>
          </a:p>
          <a:p>
            <a:pPr defTabSz="685637" fontAlgn="base">
              <a:spcBef>
                <a:spcPct val="0"/>
              </a:spcBef>
              <a:spcAft>
                <a:spcPct val="0"/>
              </a:spcAft>
            </a:pPr>
            <a:endParaRPr lang="en-US" altLang="zh-CN" dirty="0">
              <a:gradFill>
                <a:gsLst>
                  <a:gs pos="0">
                    <a:schemeClr val="tx1"/>
                  </a:gs>
                  <a:gs pos="100000">
                    <a:schemeClr val="tx1"/>
                  </a:gs>
                </a:gsLst>
                <a:lin ang="5400000" scaled="0"/>
              </a:gradFill>
            </a:endParaRPr>
          </a:p>
          <a:p>
            <a:pPr defTabSz="685637" fontAlgn="base">
              <a:spcBef>
                <a:spcPct val="0"/>
              </a:spcBef>
              <a:spcAft>
                <a:spcPct val="0"/>
              </a:spcAft>
            </a:pPr>
            <a:r>
              <a:rPr lang="en-US" altLang="zh-CN" dirty="0">
                <a:gradFill>
                  <a:gsLst>
                    <a:gs pos="0">
                      <a:schemeClr val="tx1"/>
                    </a:gs>
                    <a:gs pos="100000">
                      <a:schemeClr val="tx1"/>
                    </a:gs>
                  </a:gsLst>
                  <a:lin ang="5400000" scaled="0"/>
                </a:gradFill>
              </a:rPr>
              <a:t>About 1.2 million apps on Google </a:t>
            </a:r>
            <a:r>
              <a:rPr lang="en-US" altLang="zh-CN" dirty="0" err="1" smtClean="0">
                <a:gradFill>
                  <a:gsLst>
                    <a:gs pos="0">
                      <a:schemeClr val="tx1"/>
                    </a:gs>
                    <a:gs pos="100000">
                      <a:schemeClr val="tx1"/>
                    </a:gs>
                  </a:gsLst>
                  <a:lin ang="5400000" scaled="0"/>
                </a:gradFill>
              </a:rPr>
              <a:t>Play</a:t>
            </a:r>
            <a:r>
              <a:rPr lang="en-US" altLang="zh-CN" baseline="30000" dirty="0" err="1">
                <a:solidFill>
                  <a:srgbClr val="FFFFFF">
                    <a:alpha val="99000"/>
                  </a:srgbClr>
                </a:solidFill>
                <a:latin typeface="Calibri"/>
              </a:rPr>
              <a:t>Ϯ</a:t>
            </a:r>
            <a:endParaRPr lang="en-US" altLang="zh-CN" baseline="30000" dirty="0">
              <a:gradFill>
                <a:gsLst>
                  <a:gs pos="0">
                    <a:schemeClr val="tx1"/>
                  </a:gs>
                  <a:gs pos="100000">
                    <a:schemeClr val="tx1"/>
                  </a:gs>
                </a:gsLst>
                <a:lin ang="5400000" scaled="0"/>
              </a:gradFill>
            </a:endParaRPr>
          </a:p>
          <a:p>
            <a:pPr algn="ctr" defTabSz="685637" fontAlgn="base">
              <a:spcBef>
                <a:spcPct val="0"/>
              </a:spcBef>
              <a:spcAft>
                <a:spcPct val="0"/>
              </a:spcAft>
            </a:pPr>
            <a:endParaRPr lang="en-US" altLang="zh-CN" dirty="0">
              <a:gradFill>
                <a:gsLst>
                  <a:gs pos="0">
                    <a:schemeClr val="tx1"/>
                  </a:gs>
                  <a:gs pos="100000">
                    <a:schemeClr val="tx1"/>
                  </a:gs>
                </a:gsLst>
                <a:lin ang="5400000" scaled="0"/>
              </a:gradFill>
              <a:latin typeface="+mj-lt"/>
            </a:endParaRPr>
          </a:p>
          <a:p>
            <a:pPr algn="ctr" defTabSz="685637" fontAlgn="base">
              <a:spcBef>
                <a:spcPct val="0"/>
              </a:spcBef>
              <a:spcAft>
                <a:spcPct val="0"/>
              </a:spcAft>
            </a:pPr>
            <a:endParaRPr lang="en-US" altLang="zh-CN" dirty="0">
              <a:gradFill>
                <a:gsLst>
                  <a:gs pos="0">
                    <a:schemeClr val="tx1"/>
                  </a:gs>
                  <a:gs pos="100000">
                    <a:schemeClr val="tx1"/>
                  </a:gs>
                </a:gsLst>
                <a:lin ang="5400000" scaled="0"/>
              </a:gradFill>
              <a:latin typeface="+mj-lt"/>
            </a:endParaRPr>
          </a:p>
          <a:p>
            <a:pPr algn="ctr" defTabSz="685637" fontAlgn="base">
              <a:spcBef>
                <a:spcPct val="0"/>
              </a:spcBef>
              <a:spcAft>
                <a:spcPct val="0"/>
              </a:spcAft>
            </a:pPr>
            <a:endParaRPr lang="fr-FR" altLang="zh-CN" dirty="0">
              <a:gradFill>
                <a:gsLst>
                  <a:gs pos="0">
                    <a:schemeClr val="tx1"/>
                  </a:gs>
                  <a:gs pos="100000">
                    <a:schemeClr val="tx1"/>
                  </a:gs>
                </a:gsLst>
                <a:lin ang="5400000" scaled="0"/>
              </a:gradFill>
              <a:latin typeface="+mj-lt"/>
            </a:endParaRPr>
          </a:p>
        </p:txBody>
      </p:sp>
      <p:sp>
        <p:nvSpPr>
          <p:cNvPr id="40" name="Rectangular Callout 5"/>
          <p:cNvSpPr/>
          <p:nvPr/>
        </p:nvSpPr>
        <p:spPr bwMode="auto">
          <a:xfrm>
            <a:off x="4648200" y="1962150"/>
            <a:ext cx="3581400" cy="762000"/>
          </a:xfrm>
          <a:prstGeom prst="wedgeRectCallout">
            <a:avLst>
              <a:gd name="adj1" fmla="val -90643"/>
              <a:gd name="adj2" fmla="val 2910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defTabSz="685637" fontAlgn="base">
              <a:spcBef>
                <a:spcPct val="0"/>
              </a:spcBef>
              <a:spcAft>
                <a:spcPct val="0"/>
              </a:spcAft>
            </a:pPr>
            <a:endParaRPr lang="fr-FR" altLang="zh-CN" dirty="0">
              <a:gradFill>
                <a:gsLst>
                  <a:gs pos="0">
                    <a:schemeClr val="tx1"/>
                  </a:gs>
                  <a:gs pos="100000">
                    <a:schemeClr val="tx1"/>
                  </a:gs>
                </a:gsLst>
                <a:lin ang="5400000" scaled="0"/>
              </a:gradFill>
            </a:endParaRPr>
          </a:p>
        </p:txBody>
      </p:sp>
      <p:sp>
        <p:nvSpPr>
          <p:cNvPr id="8" name="Cloud Callout 8"/>
          <p:cNvSpPr/>
          <p:nvPr/>
        </p:nvSpPr>
        <p:spPr bwMode="auto">
          <a:xfrm>
            <a:off x="4648200" y="3028950"/>
            <a:ext cx="3429000" cy="1512917"/>
          </a:xfrm>
          <a:prstGeom prst="cloudCallout">
            <a:avLst>
              <a:gd name="adj1" fmla="val -17204"/>
              <a:gd name="adj2" fmla="val 15071"/>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b" anchorCtr="0" forceAA="0" compatLnSpc="1">
            <a:prstTxWarp prst="textNoShape">
              <a:avLst/>
            </a:prstTxWarp>
            <a:noAutofit/>
          </a:bodyPr>
          <a:lstStyle/>
          <a:p>
            <a:endParaRPr lang="en-US" altLang="zh-CN" sz="1800" dirty="0"/>
          </a:p>
        </p:txBody>
      </p:sp>
      <p:sp>
        <p:nvSpPr>
          <p:cNvPr id="3" name="TextBox 2"/>
          <p:cNvSpPr txBox="1"/>
          <p:nvPr/>
        </p:nvSpPr>
        <p:spPr>
          <a:xfrm>
            <a:off x="5105400" y="3333750"/>
            <a:ext cx="2632067" cy="800219"/>
          </a:xfrm>
          <a:prstGeom prst="rect">
            <a:avLst/>
          </a:prstGeom>
          <a:noFill/>
        </p:spPr>
        <p:txBody>
          <a:bodyPr wrap="none" lIns="91440" tIns="91440" rIns="91440" bIns="91440" rtlCol="0">
            <a:spAutoFit/>
          </a:bodyPr>
          <a:lstStyle/>
          <a:p>
            <a:r>
              <a:rPr lang="en-US" altLang="zh-CN" sz="2000" dirty="0"/>
              <a:t>App Developers </a:t>
            </a:r>
            <a:r>
              <a:rPr lang="en-US" altLang="zh-CN" sz="2000" dirty="0" smtClean="0"/>
              <a:t>Face </a:t>
            </a:r>
          </a:p>
          <a:p>
            <a:r>
              <a:rPr lang="en-US" altLang="zh-CN" sz="2000" dirty="0" smtClean="0"/>
              <a:t>Intense Competition !</a:t>
            </a:r>
            <a:endParaRPr lang="en-US" altLang="zh-CN" sz="2000" dirty="0"/>
          </a:p>
        </p:txBody>
      </p:sp>
      <p:sp>
        <p:nvSpPr>
          <p:cNvPr id="6" name="矩形 5"/>
          <p:cNvSpPr/>
          <p:nvPr/>
        </p:nvSpPr>
        <p:spPr>
          <a:xfrm>
            <a:off x="4648200" y="2038350"/>
            <a:ext cx="3581400" cy="523220"/>
          </a:xfrm>
          <a:prstGeom prst="rect">
            <a:avLst/>
          </a:prstGeom>
        </p:spPr>
        <p:txBody>
          <a:bodyPr wrap="square">
            <a:spAutoFit/>
          </a:bodyPr>
          <a:lstStyle/>
          <a:p>
            <a:pPr defTabSz="685637" fontAlgn="base">
              <a:spcBef>
                <a:spcPct val="0"/>
              </a:spcBef>
              <a:spcAft>
                <a:spcPct val="0"/>
              </a:spcAft>
            </a:pPr>
            <a:r>
              <a:rPr lang="en-US" altLang="zh-CN" dirty="0">
                <a:gradFill>
                  <a:gsLst>
                    <a:gs pos="0">
                      <a:schemeClr val="tx1"/>
                    </a:gs>
                    <a:gs pos="100000">
                      <a:schemeClr val="tx1"/>
                    </a:gs>
                  </a:gsLst>
                  <a:lin ang="5400000" scaled="0"/>
                </a:gradFill>
              </a:rPr>
              <a:t>About 300, 000 </a:t>
            </a:r>
            <a:r>
              <a:rPr lang="en-US" altLang="zh-CN" dirty="0" smtClean="0">
                <a:gradFill>
                  <a:gsLst>
                    <a:gs pos="0">
                      <a:schemeClr val="tx1"/>
                    </a:gs>
                    <a:gs pos="100000">
                      <a:schemeClr val="tx1"/>
                    </a:gs>
                  </a:gsLst>
                  <a:lin ang="5400000" scaled="0"/>
                </a:gradFill>
              </a:rPr>
              <a:t>active publishers (developers</a:t>
            </a:r>
            <a:r>
              <a:rPr lang="en-US" altLang="zh-CN" dirty="0">
                <a:gradFill>
                  <a:gsLst>
                    <a:gs pos="0">
                      <a:schemeClr val="tx1"/>
                    </a:gs>
                    <a:gs pos="100000">
                      <a:schemeClr val="tx1"/>
                    </a:gs>
                  </a:gsLst>
                  <a:lin ang="5400000" scaled="0"/>
                </a:gradFill>
              </a:rPr>
              <a:t>) in the US Apple App </a:t>
            </a:r>
            <a:r>
              <a:rPr lang="en-US" altLang="zh-CN" dirty="0" smtClean="0">
                <a:gradFill>
                  <a:gsLst>
                    <a:gs pos="0">
                      <a:schemeClr val="tx1"/>
                    </a:gs>
                    <a:gs pos="100000">
                      <a:schemeClr val="tx1"/>
                    </a:gs>
                  </a:gsLst>
                  <a:lin ang="5400000" scaled="0"/>
                </a:gradFill>
              </a:rPr>
              <a:t>Store</a:t>
            </a:r>
            <a:r>
              <a:rPr lang="en-US" altLang="zh-CN" dirty="0"/>
              <a:t>*</a:t>
            </a:r>
            <a:endParaRPr lang="fr-FR" altLang="zh-CN" dirty="0">
              <a:gradFill>
                <a:gsLst>
                  <a:gs pos="0">
                    <a:schemeClr val="tx1"/>
                  </a:gs>
                  <a:gs pos="100000">
                    <a:schemeClr val="tx1"/>
                  </a:gs>
                </a:gsLst>
                <a:lin ang="5400000" scaled="0"/>
              </a:gradFill>
            </a:endParaRPr>
          </a:p>
        </p:txBody>
      </p:sp>
      <p:sp>
        <p:nvSpPr>
          <p:cNvPr id="5" name="矩形 4"/>
          <p:cNvSpPr/>
          <p:nvPr/>
        </p:nvSpPr>
        <p:spPr>
          <a:xfrm>
            <a:off x="304800" y="4566044"/>
            <a:ext cx="2971800" cy="246221"/>
          </a:xfrm>
          <a:prstGeom prst="rect">
            <a:avLst/>
          </a:prstGeom>
        </p:spPr>
        <p:txBody>
          <a:bodyPr wrap="square">
            <a:spAutoFit/>
          </a:bodyPr>
          <a:lstStyle/>
          <a:p>
            <a:r>
              <a:rPr lang="en-US" altLang="zh-CN" sz="1000" dirty="0">
                <a:solidFill>
                  <a:srgbClr val="FFFFFF">
                    <a:alpha val="99000"/>
                  </a:srgbClr>
                </a:solidFill>
              </a:rPr>
              <a:t>* Based on </a:t>
            </a:r>
            <a:r>
              <a:rPr lang="en-US" altLang="zh-CN" sz="1000" dirty="0">
                <a:hlinkClick r:id="rId4"/>
              </a:rPr>
              <a:t>http://148apps.biz/app-store-metrics</a:t>
            </a:r>
            <a:r>
              <a:rPr lang="en-US" altLang="zh-CN" sz="1000" dirty="0" smtClean="0">
                <a:hlinkClick r:id="rId4"/>
              </a:rPr>
              <a:t>/</a:t>
            </a:r>
            <a:endParaRPr lang="en-US" altLang="zh-CN" sz="1000" dirty="0">
              <a:solidFill>
                <a:srgbClr val="FFFFFF">
                  <a:alpha val="99000"/>
                </a:srgbClr>
              </a:solidFill>
            </a:endParaRPr>
          </a:p>
        </p:txBody>
      </p:sp>
      <p:sp>
        <p:nvSpPr>
          <p:cNvPr id="10" name="矩形 9"/>
          <p:cNvSpPr/>
          <p:nvPr/>
        </p:nvSpPr>
        <p:spPr>
          <a:xfrm>
            <a:off x="304800" y="4786545"/>
            <a:ext cx="4267200" cy="246221"/>
          </a:xfrm>
          <a:prstGeom prst="rect">
            <a:avLst/>
          </a:prstGeom>
        </p:spPr>
        <p:txBody>
          <a:bodyPr wrap="square">
            <a:spAutoFit/>
          </a:bodyPr>
          <a:lstStyle/>
          <a:p>
            <a:r>
              <a:rPr lang="en-US" altLang="zh-CN" sz="1000" dirty="0" smtClean="0">
                <a:solidFill>
                  <a:srgbClr val="FFFFFF">
                    <a:alpha val="99000"/>
                  </a:srgbClr>
                </a:solidFill>
                <a:latin typeface="Calibri"/>
              </a:rPr>
              <a:t>Ϯ </a:t>
            </a:r>
            <a:r>
              <a:rPr lang="en-US" altLang="zh-CN" sz="1000" dirty="0" smtClean="0">
                <a:solidFill>
                  <a:srgbClr val="FFFFFF">
                    <a:alpha val="99000"/>
                  </a:srgbClr>
                </a:solidFill>
              </a:rPr>
              <a:t>Based </a:t>
            </a:r>
            <a:r>
              <a:rPr lang="en-US" altLang="zh-CN" sz="1000" dirty="0">
                <a:solidFill>
                  <a:srgbClr val="FFFFFF">
                    <a:alpha val="99000"/>
                  </a:srgbClr>
                </a:solidFill>
              </a:rPr>
              <a:t>on </a:t>
            </a:r>
            <a:r>
              <a:rPr lang="en-US" altLang="zh-CN" sz="1000" dirty="0">
                <a:hlinkClick r:id="rId5"/>
              </a:rPr>
              <a:t>http://www.appbrain.com/stats/number-of-android-apps</a:t>
            </a:r>
            <a:endParaRPr lang="en-US" altLang="zh-CN" sz="1000" dirty="0">
              <a:solidFill>
                <a:srgbClr val="FFFFFF">
                  <a:alpha val="99000"/>
                </a:srgbClr>
              </a:solidFill>
            </a:endParaRPr>
          </a:p>
        </p:txBody>
      </p:sp>
    </p:spTree>
    <p:extLst>
      <p:ext uri="{BB962C8B-B14F-4D97-AF65-F5344CB8AC3E}">
        <p14:creationId xmlns:p14="http://schemas.microsoft.com/office/powerpoint/2010/main" val="213786344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0" grpId="0" animBg="1"/>
      <p:bldP spid="8" grpId="0" animBg="1"/>
      <p:bldP spid="3" grpId="0"/>
      <p:bldP spid="6" grpId="0"/>
      <p:bldP spid="5"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7467601" cy="457048"/>
          </a:xfrm>
        </p:spPr>
        <p:txBody>
          <a:bodyPr/>
          <a:lstStyle/>
          <a:p>
            <a:r>
              <a:rPr lang="en-US" altLang="zh-CN" dirty="0" smtClean="0"/>
              <a:t>Background (Cont.)</a:t>
            </a:r>
            <a:endParaRPr lang="en-US" dirty="0"/>
          </a:p>
        </p:txBody>
      </p:sp>
      <p:graphicFrame>
        <p:nvGraphicFramePr>
          <p:cNvPr id="19" name="图示 18"/>
          <p:cNvGraphicFramePr/>
          <p:nvPr>
            <p:extLst>
              <p:ext uri="{D42A27DB-BD31-4B8C-83A1-F6EECF244321}">
                <p14:modId xmlns:p14="http://schemas.microsoft.com/office/powerpoint/2010/main" val="2478623070"/>
              </p:ext>
            </p:extLst>
          </p:nvPr>
        </p:nvGraphicFramePr>
        <p:xfrm>
          <a:off x="-457200" y="885825"/>
          <a:ext cx="5715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4295775" y="1200150"/>
            <a:ext cx="4648200" cy="715572"/>
          </a:xfrm>
          <a:prstGeom prst="rect">
            <a:avLst/>
          </a:prstGeom>
          <a:noFill/>
        </p:spPr>
        <p:txBody>
          <a:bodyPr wrap="square" lIns="68571" tIns="34286" rIns="68571" bIns="34286" rtlCol="0">
            <a:spAutoFit/>
          </a:bodyPr>
          <a:lstStyle/>
          <a:p>
            <a:r>
              <a:rPr lang="en-US" sz="2100" dirty="0" smtClean="0">
                <a:latin typeface="Segoe UI Light" pitchFamily="34" charset="0"/>
              </a:rPr>
              <a:t>Iterative process to develop, test and maintain apps.</a:t>
            </a:r>
            <a:endParaRPr lang="en-US" sz="2100" dirty="0">
              <a:latin typeface="Segoe UI Light" pitchFamily="34" charset="0"/>
            </a:endParaRPr>
          </a:p>
        </p:txBody>
      </p:sp>
      <p:sp>
        <p:nvSpPr>
          <p:cNvPr id="21" name="TextBox 20"/>
          <p:cNvSpPr txBox="1"/>
          <p:nvPr/>
        </p:nvSpPr>
        <p:spPr>
          <a:xfrm>
            <a:off x="4343400" y="2419350"/>
            <a:ext cx="4343400" cy="715572"/>
          </a:xfrm>
          <a:prstGeom prst="rect">
            <a:avLst/>
          </a:prstGeom>
          <a:noFill/>
        </p:spPr>
        <p:txBody>
          <a:bodyPr wrap="square" lIns="68571" tIns="34286" rIns="68571" bIns="34286" rtlCol="0">
            <a:spAutoFit/>
          </a:bodyPr>
          <a:lstStyle/>
          <a:p>
            <a:r>
              <a:rPr lang="en-US" sz="2100" dirty="0" smtClean="0">
                <a:latin typeface="Segoe UI Light" pitchFamily="34" charset="0"/>
              </a:rPr>
              <a:t>Effectively and Efficiently extract feedback from users is crucial.</a:t>
            </a:r>
            <a:endParaRPr lang="en-US" sz="2100" dirty="0">
              <a:latin typeface="Segoe UI Light" pitchFamily="34" charset="0"/>
            </a:endParaRPr>
          </a:p>
        </p:txBody>
      </p:sp>
    </p:spTree>
    <p:extLst>
      <p:ext uri="{BB962C8B-B14F-4D97-AF65-F5344CB8AC3E}">
        <p14:creationId xmlns:p14="http://schemas.microsoft.com/office/powerpoint/2010/main" val="318060511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1950"/>
            <a:ext cx="7391401" cy="457048"/>
          </a:xfrm>
        </p:spPr>
        <p:txBody>
          <a:bodyPr/>
          <a:lstStyle/>
          <a:p>
            <a:r>
              <a:rPr lang="en-US" altLang="zh-CN" dirty="0" smtClean="0"/>
              <a:t>Typical Channels</a:t>
            </a:r>
            <a:endParaRPr lang="en-US" dirty="0"/>
          </a:p>
        </p:txBody>
      </p:sp>
      <p:sp>
        <p:nvSpPr>
          <p:cNvPr id="27" name="Rectangle 13"/>
          <p:cNvSpPr/>
          <p:nvPr/>
        </p:nvSpPr>
        <p:spPr bwMode="auto">
          <a:xfrm>
            <a:off x="609600" y="1162050"/>
            <a:ext cx="1599724" cy="21706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endParaRPr lang="en-US" altLang="zh-CN" sz="1600" dirty="0" smtClean="0">
              <a:gradFill>
                <a:gsLst>
                  <a:gs pos="0">
                    <a:schemeClr val="tx1"/>
                  </a:gs>
                  <a:gs pos="100000">
                    <a:schemeClr val="tx1"/>
                  </a:gs>
                </a:gsLst>
                <a:lin ang="5400000" scaled="0"/>
              </a:gradFill>
              <a:latin typeface="+mj-lt"/>
            </a:endParaRPr>
          </a:p>
          <a:p>
            <a:pPr algn="ctr" defTabSz="685637" fontAlgn="base">
              <a:spcBef>
                <a:spcPct val="0"/>
              </a:spcBef>
              <a:spcAft>
                <a:spcPct val="0"/>
              </a:spcAft>
            </a:pPr>
            <a:endParaRPr lang="en-US" altLang="zh-CN" sz="1600" dirty="0" smtClean="0">
              <a:gradFill>
                <a:gsLst>
                  <a:gs pos="0">
                    <a:schemeClr val="tx1"/>
                  </a:gs>
                  <a:gs pos="100000">
                    <a:schemeClr val="tx1"/>
                  </a:gs>
                </a:gsLst>
                <a:lin ang="5400000" scaled="0"/>
              </a:gradFill>
              <a:latin typeface="+mj-lt"/>
            </a:endParaRPr>
          </a:p>
          <a:p>
            <a:pPr algn="ctr" defTabSz="685637" fontAlgn="base">
              <a:spcBef>
                <a:spcPct val="0"/>
              </a:spcBef>
              <a:spcAft>
                <a:spcPct val="0"/>
              </a:spcAft>
            </a:pPr>
            <a:r>
              <a:rPr lang="en-US" altLang="zh-CN" sz="1600" dirty="0" smtClean="0">
                <a:gradFill>
                  <a:gsLst>
                    <a:gs pos="0">
                      <a:schemeClr val="tx1"/>
                    </a:gs>
                    <a:gs pos="100000">
                      <a:schemeClr val="tx1"/>
                    </a:gs>
                  </a:gsLst>
                  <a:lin ang="5400000" scaled="0"/>
                </a:gradFill>
                <a:latin typeface="+mj-lt"/>
              </a:rPr>
              <a:t>Bug/Change Tracking System</a:t>
            </a:r>
            <a:endParaRPr lang="en-US" sz="1600" dirty="0">
              <a:gradFill>
                <a:gsLst>
                  <a:gs pos="0">
                    <a:schemeClr val="tx1"/>
                  </a:gs>
                  <a:gs pos="100000">
                    <a:schemeClr val="tx1"/>
                  </a:gs>
                </a:gsLst>
                <a:lin ang="5400000" scaled="0"/>
              </a:gradFill>
              <a:latin typeface="+mj-lt"/>
            </a:endParaRPr>
          </a:p>
        </p:txBody>
      </p:sp>
      <p:sp>
        <p:nvSpPr>
          <p:cNvPr id="28" name="Rectangle 13"/>
          <p:cNvSpPr/>
          <p:nvPr/>
        </p:nvSpPr>
        <p:spPr bwMode="auto">
          <a:xfrm>
            <a:off x="4876800" y="1162050"/>
            <a:ext cx="1599724" cy="21706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endParaRPr lang="en-US" sz="1800" dirty="0">
              <a:gradFill>
                <a:gsLst>
                  <a:gs pos="0">
                    <a:schemeClr val="tx1"/>
                  </a:gs>
                  <a:gs pos="100000">
                    <a:schemeClr val="tx1"/>
                  </a:gs>
                </a:gsLst>
                <a:lin ang="5400000" scaled="0"/>
              </a:gradFill>
              <a:latin typeface="+mj-lt"/>
            </a:endParaRPr>
          </a:p>
        </p:txBody>
      </p:sp>
      <p:sp>
        <p:nvSpPr>
          <p:cNvPr id="29" name="Rectangle 13"/>
          <p:cNvSpPr/>
          <p:nvPr/>
        </p:nvSpPr>
        <p:spPr bwMode="auto">
          <a:xfrm>
            <a:off x="2743438" y="1162050"/>
            <a:ext cx="1599724" cy="21706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endParaRPr lang="en-US" altLang="zh-CN" sz="1600" dirty="0" smtClean="0">
              <a:gradFill>
                <a:gsLst>
                  <a:gs pos="0">
                    <a:schemeClr val="tx1"/>
                  </a:gs>
                  <a:gs pos="100000">
                    <a:schemeClr val="tx1"/>
                  </a:gs>
                </a:gsLst>
                <a:lin ang="5400000" scaled="0"/>
              </a:gradFill>
            </a:endParaRPr>
          </a:p>
          <a:p>
            <a:pPr algn="ctr" defTabSz="685637" fontAlgn="base">
              <a:spcBef>
                <a:spcPct val="0"/>
              </a:spcBef>
              <a:spcAft>
                <a:spcPct val="0"/>
              </a:spcAft>
            </a:pPr>
            <a:r>
              <a:rPr lang="en-US" altLang="zh-CN" sz="1600" dirty="0" smtClean="0">
                <a:gradFill>
                  <a:gsLst>
                    <a:gs pos="0">
                      <a:schemeClr val="tx1"/>
                    </a:gs>
                    <a:gs pos="100000">
                      <a:schemeClr val="tx1"/>
                    </a:gs>
                  </a:gsLst>
                  <a:lin ang="5400000" scaled="0"/>
                </a:gradFill>
              </a:rPr>
              <a:t>Online Forum</a:t>
            </a:r>
            <a:endParaRPr lang="en-US" altLang="zh-CN" sz="1600" dirty="0">
              <a:gradFill>
                <a:gsLst>
                  <a:gs pos="0">
                    <a:schemeClr val="tx1"/>
                  </a:gs>
                  <a:gs pos="100000">
                    <a:schemeClr val="tx1"/>
                  </a:gs>
                </a:gsLst>
                <a:lin ang="5400000" scaled="0"/>
              </a:gradFill>
            </a:endParaRPr>
          </a:p>
        </p:txBody>
      </p:sp>
      <p:sp>
        <p:nvSpPr>
          <p:cNvPr id="30" name="Rectangle 13"/>
          <p:cNvSpPr/>
          <p:nvPr/>
        </p:nvSpPr>
        <p:spPr bwMode="auto">
          <a:xfrm>
            <a:off x="7010400" y="1143000"/>
            <a:ext cx="1599724" cy="21706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endParaRPr lang="en-US" sz="1800" dirty="0">
              <a:gradFill>
                <a:gsLst>
                  <a:gs pos="0">
                    <a:schemeClr val="tx1"/>
                  </a:gs>
                  <a:gs pos="100000">
                    <a:schemeClr val="tx1"/>
                  </a:gs>
                </a:gsLst>
                <a:lin ang="5400000" scaled="0"/>
              </a:gradFill>
              <a:latin typeface="+mj-lt"/>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79" y="1352549"/>
            <a:ext cx="985821" cy="990601"/>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352550"/>
            <a:ext cx="990600" cy="990600"/>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362" y="1357247"/>
            <a:ext cx="990600" cy="990600"/>
          </a:xfrm>
          <a:prstGeom prst="rect">
            <a:avLst/>
          </a:prstGeom>
        </p:spPr>
      </p:pic>
      <p:sp>
        <p:nvSpPr>
          <p:cNvPr id="34" name="矩形 33"/>
          <p:cNvSpPr/>
          <p:nvPr/>
        </p:nvSpPr>
        <p:spPr>
          <a:xfrm>
            <a:off x="5342274" y="2560737"/>
            <a:ext cx="668774" cy="338554"/>
          </a:xfrm>
          <a:prstGeom prst="rect">
            <a:avLst/>
          </a:prstGeom>
        </p:spPr>
        <p:txBody>
          <a:bodyPr wrap="none">
            <a:spAutoFit/>
          </a:bodyPr>
          <a:lstStyle/>
          <a:p>
            <a:pPr algn="ctr" defTabSz="685637" fontAlgn="base">
              <a:spcBef>
                <a:spcPct val="0"/>
              </a:spcBef>
              <a:spcAft>
                <a:spcPct val="0"/>
              </a:spcAft>
            </a:pPr>
            <a:r>
              <a:rPr lang="en-US" altLang="zh-CN" sz="1600" dirty="0" smtClean="0">
                <a:gradFill>
                  <a:gsLst>
                    <a:gs pos="0">
                      <a:schemeClr val="tx1"/>
                    </a:gs>
                    <a:gs pos="100000">
                      <a:schemeClr val="tx1"/>
                    </a:gs>
                  </a:gsLst>
                  <a:lin ang="5400000" scaled="0"/>
                </a:gradFill>
              </a:rPr>
              <a:t>Email</a:t>
            </a:r>
            <a:endParaRPr lang="en-US" altLang="zh-CN" sz="1600" dirty="0">
              <a:gradFill>
                <a:gsLst>
                  <a:gs pos="0">
                    <a:schemeClr val="tx1"/>
                  </a:gs>
                  <a:gs pos="100000">
                    <a:schemeClr val="tx1"/>
                  </a:gs>
                </a:gsLst>
                <a:lin ang="5400000" scaled="0"/>
              </a:gradFill>
            </a:endParaRPr>
          </a:p>
        </p:txBody>
      </p:sp>
      <p:sp>
        <p:nvSpPr>
          <p:cNvPr id="11" name="TextBox 10"/>
          <p:cNvSpPr txBox="1"/>
          <p:nvPr/>
        </p:nvSpPr>
        <p:spPr>
          <a:xfrm>
            <a:off x="609600" y="3721134"/>
            <a:ext cx="8000524" cy="392415"/>
          </a:xfrm>
          <a:prstGeom prst="rect">
            <a:avLst/>
          </a:prstGeom>
          <a:noFill/>
        </p:spPr>
        <p:txBody>
          <a:bodyPr wrap="square" lIns="68571" tIns="34286" rIns="68571" bIns="34286" rtlCol="0">
            <a:spAutoFit/>
          </a:bodyPr>
          <a:lstStyle/>
          <a:p>
            <a:r>
              <a:rPr lang="en-US" altLang="zh-CN" sz="2100" dirty="0" smtClean="0">
                <a:latin typeface="Segoe UI Light" pitchFamily="34" charset="0"/>
              </a:rPr>
              <a:t>Feedback usually (</a:t>
            </a:r>
            <a:r>
              <a:rPr lang="en-US" altLang="zh-CN" sz="2100" dirty="0" err="1" smtClean="0">
                <a:latin typeface="Segoe UI Light" pitchFamily="34" charset="0"/>
              </a:rPr>
              <a:t>i</a:t>
            </a:r>
            <a:r>
              <a:rPr lang="en-US" altLang="zh-CN" sz="2100" dirty="0" smtClean="0">
                <a:latin typeface="Segoe UI Light" pitchFamily="34" charset="0"/>
              </a:rPr>
              <a:t>) has h</a:t>
            </a:r>
            <a:r>
              <a:rPr lang="en-US" sz="2100" dirty="0" smtClean="0">
                <a:latin typeface="Segoe UI Light" pitchFamily="34" charset="0"/>
              </a:rPr>
              <a:t>igher quality; (ii) is better organized.</a:t>
            </a:r>
            <a:endParaRPr lang="en-US" sz="2100" dirty="0">
              <a:latin typeface="Segoe UI Light" pitchFamily="34"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1070" y="1366771"/>
            <a:ext cx="1018383" cy="985903"/>
          </a:xfrm>
          <a:prstGeom prst="rect">
            <a:avLst/>
          </a:prstGeom>
        </p:spPr>
      </p:pic>
      <p:sp>
        <p:nvSpPr>
          <p:cNvPr id="13" name="矩形 12"/>
          <p:cNvSpPr/>
          <p:nvPr/>
        </p:nvSpPr>
        <p:spPr>
          <a:xfrm>
            <a:off x="6988468" y="2571750"/>
            <a:ext cx="1643591" cy="338554"/>
          </a:xfrm>
          <a:prstGeom prst="rect">
            <a:avLst/>
          </a:prstGeom>
        </p:spPr>
        <p:txBody>
          <a:bodyPr wrap="none">
            <a:spAutoFit/>
          </a:bodyPr>
          <a:lstStyle/>
          <a:p>
            <a:pPr algn="ctr" defTabSz="685637" fontAlgn="base">
              <a:spcBef>
                <a:spcPct val="0"/>
              </a:spcBef>
              <a:spcAft>
                <a:spcPct val="0"/>
              </a:spcAft>
            </a:pPr>
            <a:r>
              <a:rPr lang="en-US" altLang="zh-CN" sz="1600" dirty="0" smtClean="0">
                <a:gradFill>
                  <a:gsLst>
                    <a:gs pos="0">
                      <a:schemeClr val="tx1"/>
                    </a:gs>
                    <a:gs pos="100000">
                      <a:schemeClr val="tx1"/>
                    </a:gs>
                  </a:gsLst>
                  <a:lin ang="5400000" scaled="0"/>
                </a:gradFill>
              </a:rPr>
              <a:t>Crash Reporting</a:t>
            </a:r>
            <a:endParaRPr lang="en-US" altLang="zh-CN" sz="16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96213037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1000"/>
                                        <p:tgtEl>
                                          <p:spTgt spid="31"/>
                                        </p:tgtEl>
                                      </p:cBhvr>
                                    </p:animEffect>
                                    <p:anim calcmode="lin" valueType="num">
                                      <p:cBhvr>
                                        <p:cTn id="25" dur="1000" fill="hold"/>
                                        <p:tgtEl>
                                          <p:spTgt spid="31"/>
                                        </p:tgtEl>
                                        <p:attrNameLst>
                                          <p:attrName>ppt_x</p:attrName>
                                        </p:attrNameLst>
                                      </p:cBhvr>
                                      <p:tavLst>
                                        <p:tav tm="0">
                                          <p:val>
                                            <p:strVal val="#ppt_x"/>
                                          </p:val>
                                        </p:tav>
                                        <p:tav tm="100000">
                                          <p:val>
                                            <p:strVal val="#ppt_x"/>
                                          </p:val>
                                        </p:tav>
                                      </p:tavLst>
                                    </p:anim>
                                    <p:anim calcmode="lin" valueType="num">
                                      <p:cBhvr>
                                        <p:cTn id="2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1000"/>
                                        <p:tgtEl>
                                          <p:spTgt spid="11"/>
                                        </p:tgtEl>
                                      </p:cBhvr>
                                    </p:animEffect>
                                    <p:anim calcmode="lin" valueType="num">
                                      <p:cBhvr>
                                        <p:cTn id="66" dur="1000" fill="hold"/>
                                        <p:tgtEl>
                                          <p:spTgt spid="11"/>
                                        </p:tgtEl>
                                        <p:attrNameLst>
                                          <p:attrName>ppt_x</p:attrName>
                                        </p:attrNameLst>
                                      </p:cBhvr>
                                      <p:tavLst>
                                        <p:tav tm="0">
                                          <p:val>
                                            <p:strVal val="#ppt_x"/>
                                          </p:val>
                                        </p:tav>
                                        <p:tav tm="100000">
                                          <p:val>
                                            <p:strVal val="#ppt_x"/>
                                          </p:val>
                                        </p:tav>
                                      </p:tavLst>
                                    </p:anim>
                                    <p:anim calcmode="lin" valueType="num">
                                      <p:cBhvr>
                                        <p:cTn id="6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4" grpId="0"/>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38150"/>
            <a:ext cx="8534400" cy="609600"/>
          </a:xfrm>
        </p:spPr>
        <p:txBody>
          <a:bodyPr/>
          <a:lstStyle/>
          <a:p>
            <a:r>
              <a:rPr lang="en-US" altLang="zh-CN" dirty="0" smtClean="0"/>
              <a:t>New Channel: User Reviews in App Markets</a:t>
            </a:r>
            <a:endParaRPr lang="en-US" dirty="0"/>
          </a:p>
        </p:txBody>
      </p:sp>
      <p:sp>
        <p:nvSpPr>
          <p:cNvPr id="9" name="Rectangle 11"/>
          <p:cNvSpPr/>
          <p:nvPr/>
        </p:nvSpPr>
        <p:spPr bwMode="auto">
          <a:xfrm>
            <a:off x="3657600" y="1183005"/>
            <a:ext cx="2603437" cy="14649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endParaRPr lang="en-US" sz="2400" dirty="0">
              <a:gradFill>
                <a:gsLst>
                  <a:gs pos="0">
                    <a:schemeClr val="tx1"/>
                  </a:gs>
                  <a:gs pos="100000">
                    <a:schemeClr val="tx1"/>
                  </a:gs>
                </a:gsLst>
                <a:lin ang="5400000" scaled="0"/>
              </a:gradFill>
              <a:latin typeface="+mj-lt"/>
            </a:endParaRPr>
          </a:p>
          <a:p>
            <a:pPr algn="ctr" defTabSz="685637" fontAlgn="base">
              <a:spcBef>
                <a:spcPct val="0"/>
              </a:spcBef>
              <a:spcAft>
                <a:spcPct val="0"/>
              </a:spcAft>
            </a:pPr>
            <a:endParaRPr lang="en-US" sz="2400" dirty="0">
              <a:gradFill>
                <a:gsLst>
                  <a:gs pos="0">
                    <a:schemeClr val="tx1"/>
                  </a:gs>
                  <a:gs pos="100000">
                    <a:schemeClr val="tx1"/>
                  </a:gs>
                </a:gsLst>
                <a:lin ang="5400000" scaled="0"/>
              </a:gradFill>
              <a:latin typeface="+mj-lt"/>
            </a:endParaRPr>
          </a:p>
          <a:p>
            <a:pPr algn="ctr" defTabSz="685637" fontAlgn="base">
              <a:spcBef>
                <a:spcPct val="0"/>
              </a:spcBef>
              <a:spcAft>
                <a:spcPct val="0"/>
              </a:spcAft>
            </a:pPr>
            <a:endParaRPr lang="en-US" sz="2400" dirty="0">
              <a:gradFill>
                <a:gsLst>
                  <a:gs pos="0">
                    <a:schemeClr val="tx1"/>
                  </a:gs>
                  <a:gs pos="100000">
                    <a:schemeClr val="tx1"/>
                  </a:gs>
                </a:gsLst>
                <a:lin ang="5400000" scaled="0"/>
              </a:gradFill>
              <a:latin typeface="+mj-lt"/>
            </a:endParaRPr>
          </a:p>
        </p:txBody>
      </p:sp>
      <p:sp>
        <p:nvSpPr>
          <p:cNvPr id="10" name="TextBox 9"/>
          <p:cNvSpPr txBox="1"/>
          <p:nvPr/>
        </p:nvSpPr>
        <p:spPr>
          <a:xfrm>
            <a:off x="644493" y="1200150"/>
            <a:ext cx="2603436" cy="1450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defPPr>
              <a:defRPr lang="en-US"/>
            </a:defPPr>
            <a:lvl1pPr algn="ctr" defTabSz="685637" fontAlgn="base">
              <a:spcBef>
                <a:spcPct val="0"/>
              </a:spcBef>
              <a:spcAft>
                <a:spcPct val="0"/>
              </a:spcAft>
              <a:defRPr sz="1600">
                <a:gradFill>
                  <a:gsLst>
                    <a:gs pos="0">
                      <a:schemeClr val="tx1"/>
                    </a:gs>
                    <a:gs pos="100000">
                      <a:schemeClr val="tx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400" dirty="0"/>
              <a:t>Web-based </a:t>
            </a:r>
          </a:p>
          <a:p>
            <a:r>
              <a:rPr lang="en-US" altLang="zh-CN" sz="2400" dirty="0"/>
              <a:t>market </a:t>
            </a:r>
            <a:r>
              <a:rPr lang="en-US" altLang="zh-CN" sz="2400" dirty="0" smtClean="0"/>
              <a:t>portal</a:t>
            </a:r>
          </a:p>
          <a:p>
            <a:endParaRPr lang="en-US" altLang="zh-CN" sz="2400" dirty="0"/>
          </a:p>
          <a:p>
            <a:endParaRPr lang="zh-CN" altLang="en-US" sz="2400" dirty="0" err="1"/>
          </a:p>
        </p:txBody>
      </p:sp>
      <p:sp>
        <p:nvSpPr>
          <p:cNvPr id="11" name="TextBox 10"/>
          <p:cNvSpPr txBox="1"/>
          <p:nvPr/>
        </p:nvSpPr>
        <p:spPr>
          <a:xfrm>
            <a:off x="3657601" y="1646390"/>
            <a:ext cx="2641536" cy="517065"/>
          </a:xfrm>
          <a:prstGeom prst="rect">
            <a:avLst/>
          </a:prstGeom>
          <a:noFill/>
        </p:spPr>
        <p:txBody>
          <a:bodyPr wrap="square" lIns="91440" tIns="91440" rIns="91440" bIns="91440" rtlCol="0">
            <a:spAutoFit/>
          </a:bodyPr>
          <a:lstStyle/>
          <a:p>
            <a:pPr algn="ctr" defTabSz="685637" fontAlgn="base">
              <a:lnSpc>
                <a:spcPct val="90000"/>
              </a:lnSpc>
              <a:spcBef>
                <a:spcPct val="0"/>
              </a:spcBef>
              <a:spcAft>
                <a:spcPct val="0"/>
              </a:spcAft>
              <a:buSzPct val="90000"/>
            </a:pPr>
            <a:r>
              <a:rPr lang="en-US" altLang="zh-CN" sz="2400" dirty="0">
                <a:gradFill>
                  <a:gsLst>
                    <a:gs pos="0">
                      <a:schemeClr val="tx1"/>
                    </a:gs>
                    <a:gs pos="100000">
                      <a:schemeClr val="tx1"/>
                    </a:gs>
                  </a:gsLst>
                  <a:lin ang="5400000" scaled="0"/>
                </a:gradFill>
                <a:latin typeface="+mj-lt"/>
              </a:rPr>
              <a:t>Market app</a:t>
            </a:r>
            <a:endParaRPr lang="zh-CN" altLang="en-US" sz="2400" dirty="0" err="1">
              <a:gradFill>
                <a:gsLst>
                  <a:gs pos="0">
                    <a:schemeClr val="tx1"/>
                  </a:gs>
                  <a:gs pos="100000">
                    <a:schemeClr val="tx1"/>
                  </a:gs>
                </a:gsLst>
                <a:lin ang="5400000" scaled="0"/>
              </a:gradFill>
              <a:latin typeface="+mj-lt"/>
            </a:endParaRPr>
          </a:p>
        </p:txBody>
      </p:sp>
      <p:sp>
        <p:nvSpPr>
          <p:cNvPr id="12" name="TextBox 11"/>
          <p:cNvSpPr txBox="1"/>
          <p:nvPr/>
        </p:nvSpPr>
        <p:spPr>
          <a:xfrm>
            <a:off x="644493" y="2876550"/>
            <a:ext cx="7772400" cy="1685069"/>
          </a:xfrm>
          <a:prstGeom prst="rect">
            <a:avLst/>
          </a:prstGeom>
          <a:noFill/>
        </p:spPr>
        <p:txBody>
          <a:bodyPr wrap="square" lIns="68571" tIns="34286" rIns="68571" bIns="34286" rtlCol="0">
            <a:spAutoFit/>
          </a:bodyPr>
          <a:lstStyle/>
          <a:p>
            <a:r>
              <a:rPr lang="en-US" sz="2100" dirty="0" smtClean="0">
                <a:latin typeface="Segoe UI Light" pitchFamily="34" charset="0"/>
              </a:rPr>
              <a:t>User reviews present feedback on various aspects of apps, e.g., functionality, quality, performance, etc.</a:t>
            </a:r>
          </a:p>
          <a:p>
            <a:endParaRPr lang="en-US" sz="2100" dirty="0">
              <a:latin typeface="Segoe UI Light" pitchFamily="34" charset="0"/>
            </a:endParaRPr>
          </a:p>
          <a:p>
            <a:r>
              <a:rPr lang="en-US" sz="2100" dirty="0" smtClean="0">
                <a:latin typeface="Segoe UI Light" pitchFamily="34" charset="0"/>
              </a:rPr>
              <a:t>We refer to </a:t>
            </a:r>
            <a:r>
              <a:rPr lang="en-US" altLang="zh-CN" sz="2100" dirty="0" smtClean="0">
                <a:latin typeface="Segoe UI Light" pitchFamily="34" charset="0"/>
              </a:rPr>
              <a:t>reviews as “informative” if they contains information that is useful for developers improving the quality of apps.</a:t>
            </a:r>
            <a:endParaRPr lang="en-US" sz="2100" dirty="0">
              <a:latin typeface="Segoe UI Light" pitchFamily="34" charset="0"/>
            </a:endParaRPr>
          </a:p>
        </p:txBody>
      </p:sp>
    </p:spTree>
    <p:extLst>
      <p:ext uri="{BB962C8B-B14F-4D97-AF65-F5344CB8AC3E}">
        <p14:creationId xmlns:p14="http://schemas.microsoft.com/office/powerpoint/2010/main" val="2311117016"/>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231" y="285750"/>
            <a:ext cx="8296769" cy="457049"/>
          </a:xfrm>
        </p:spPr>
        <p:txBody>
          <a:bodyPr/>
          <a:lstStyle/>
          <a:p>
            <a:r>
              <a:rPr lang="en-US" dirty="0" smtClean="0"/>
              <a:t>Challenges</a:t>
            </a:r>
            <a:endParaRPr lang="en-US" dirty="0"/>
          </a:p>
        </p:txBody>
      </p:sp>
      <p:sp>
        <p:nvSpPr>
          <p:cNvPr id="13" name="Right Brace 2"/>
          <p:cNvSpPr/>
          <p:nvPr/>
        </p:nvSpPr>
        <p:spPr>
          <a:xfrm>
            <a:off x="3558041" y="1558009"/>
            <a:ext cx="447078" cy="1945337"/>
          </a:xfrm>
          <a:prstGeom prst="rightBrace">
            <a:avLst/>
          </a:prstGeom>
          <a:ln w="6350">
            <a:solidFill>
              <a:srgbClr val="92D050"/>
            </a:solidFill>
          </a:ln>
        </p:spPr>
        <p:style>
          <a:lnRef idx="1">
            <a:schemeClr val="accent1"/>
          </a:lnRef>
          <a:fillRef idx="0">
            <a:schemeClr val="accent1"/>
          </a:fillRef>
          <a:effectRef idx="0">
            <a:schemeClr val="accent1"/>
          </a:effectRef>
          <a:fontRef idx="minor">
            <a:schemeClr val="tx1"/>
          </a:fontRef>
        </p:style>
        <p:txBody>
          <a:bodyPr lIns="68586" tIns="34294" rIns="68586" bIns="34294" rtlCol="0" anchor="ctr"/>
          <a:lstStyle/>
          <a:p>
            <a:pPr algn="ctr"/>
            <a:endParaRPr lang="en-US">
              <a:solidFill>
                <a:srgbClr val="FFFFFF"/>
              </a:solidFill>
            </a:endParaRPr>
          </a:p>
        </p:txBody>
      </p:sp>
      <p:sp>
        <p:nvSpPr>
          <p:cNvPr id="14" name="TextBox 13"/>
          <p:cNvSpPr txBox="1"/>
          <p:nvPr/>
        </p:nvSpPr>
        <p:spPr>
          <a:xfrm>
            <a:off x="3912566" y="2032565"/>
            <a:ext cx="2259634" cy="923330"/>
          </a:xfrm>
          <a:prstGeom prst="rect">
            <a:avLst/>
          </a:prstGeom>
          <a:noFill/>
        </p:spPr>
        <p:txBody>
          <a:bodyPr wrap="square" lIns="0" tIns="0" rIns="0" bIns="0" rtlCol="0">
            <a:spAutoFit/>
          </a:bodyPr>
          <a:lstStyle/>
          <a:p>
            <a:pPr algn="r"/>
            <a:r>
              <a:rPr lang="en-US" sz="6000" dirty="0" smtClean="0">
                <a:solidFill>
                  <a:srgbClr val="FFFF00"/>
                </a:solidFill>
              </a:rPr>
              <a:t>35.1%</a:t>
            </a:r>
            <a:endParaRPr lang="en-US" sz="6000" dirty="0">
              <a:solidFill>
                <a:srgbClr val="FFFF00"/>
              </a:solidFill>
            </a:endParaRPr>
          </a:p>
        </p:txBody>
      </p:sp>
      <p:sp>
        <p:nvSpPr>
          <p:cNvPr id="15" name="Rectangle 3"/>
          <p:cNvSpPr/>
          <p:nvPr/>
        </p:nvSpPr>
        <p:spPr>
          <a:xfrm>
            <a:off x="381000" y="899316"/>
            <a:ext cx="8229600" cy="377034"/>
          </a:xfrm>
          <a:prstGeom prst="rect">
            <a:avLst/>
          </a:prstGeom>
        </p:spPr>
        <p:txBody>
          <a:bodyPr wrap="square" lIns="68586" tIns="34294" rIns="68586" bIns="34294">
            <a:spAutoFit/>
          </a:bodyPr>
          <a:lstStyle/>
          <a:p>
            <a:r>
              <a:rPr lang="en-US" sz="2000" b="1"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Black" pitchFamily="34" charset="0"/>
                <a:cs typeface="Arial" charset="0"/>
              </a:rPr>
              <a:t>Challenge 1:</a:t>
            </a:r>
            <a:r>
              <a:rPr lang="en-US" sz="2000" b="1" dirty="0" smtClean="0">
                <a:solidFill>
                  <a:srgbClr val="FFFFFF"/>
                </a:solidFill>
              </a:rPr>
              <a:t>  </a:t>
            </a:r>
            <a:r>
              <a:rPr lang="en-US" sz="1800" dirty="0" smtClean="0">
                <a:solidFill>
                  <a:srgbClr val="FFFFFF"/>
                </a:solidFill>
              </a:rPr>
              <a:t>The proportion of “informative” user reviews is relatively low.</a:t>
            </a:r>
            <a:endParaRPr lang="en-US" sz="1800" dirty="0">
              <a:solidFill>
                <a:srgbClr val="FFFFFF"/>
              </a:solidFill>
            </a:endParaRPr>
          </a:p>
        </p:txBody>
      </p:sp>
      <p:sp>
        <p:nvSpPr>
          <p:cNvPr id="16" name="TextBox 15"/>
          <p:cNvSpPr txBox="1"/>
          <p:nvPr/>
        </p:nvSpPr>
        <p:spPr>
          <a:xfrm>
            <a:off x="2794540" y="1504192"/>
            <a:ext cx="1514587" cy="246221"/>
          </a:xfrm>
          <a:prstGeom prst="rect">
            <a:avLst/>
          </a:prstGeom>
          <a:noFill/>
        </p:spPr>
        <p:txBody>
          <a:bodyPr wrap="square" lIns="0" tIns="0" rIns="0" bIns="0" rtlCol="0">
            <a:spAutoFit/>
          </a:bodyPr>
          <a:lstStyle/>
          <a:p>
            <a:r>
              <a:rPr lang="en-US" sz="1600" dirty="0" smtClean="0">
                <a:gradFill>
                  <a:gsLst>
                    <a:gs pos="0">
                      <a:srgbClr val="FFFFFF"/>
                    </a:gs>
                    <a:gs pos="86000">
                      <a:srgbClr val="FFFFFF"/>
                    </a:gs>
                  </a:gsLst>
                  <a:lin ang="5400000" scaled="0"/>
                </a:gradFill>
              </a:rPr>
              <a:t>29.3%</a:t>
            </a:r>
          </a:p>
        </p:txBody>
      </p:sp>
      <p:sp>
        <p:nvSpPr>
          <p:cNvPr id="21" name="TextBox 20"/>
          <p:cNvSpPr txBox="1"/>
          <p:nvPr/>
        </p:nvSpPr>
        <p:spPr>
          <a:xfrm>
            <a:off x="2782725" y="2113792"/>
            <a:ext cx="1516874" cy="246221"/>
          </a:xfrm>
          <a:prstGeom prst="rect">
            <a:avLst/>
          </a:prstGeom>
          <a:noFill/>
        </p:spPr>
        <p:txBody>
          <a:bodyPr wrap="square" lIns="0" tIns="0" rIns="0" bIns="0" rtlCol="0">
            <a:spAutoFit/>
          </a:bodyPr>
          <a:lstStyle/>
          <a:p>
            <a:r>
              <a:rPr lang="en-US" sz="1600" dirty="0" smtClean="0">
                <a:gradFill>
                  <a:gsLst>
                    <a:gs pos="0">
                      <a:srgbClr val="FFFFFF"/>
                    </a:gs>
                    <a:gs pos="86000">
                      <a:srgbClr val="FFFFFF"/>
                    </a:gs>
                  </a:gsLst>
                  <a:lin ang="5400000" scaled="0"/>
                </a:gradFill>
              </a:rPr>
              <a:t>55.4%</a:t>
            </a:r>
          </a:p>
        </p:txBody>
      </p:sp>
      <p:sp>
        <p:nvSpPr>
          <p:cNvPr id="22" name="TextBox 21"/>
          <p:cNvSpPr txBox="1"/>
          <p:nvPr/>
        </p:nvSpPr>
        <p:spPr>
          <a:xfrm>
            <a:off x="2785127" y="2799592"/>
            <a:ext cx="1866849" cy="246221"/>
          </a:xfrm>
          <a:prstGeom prst="rect">
            <a:avLst/>
          </a:prstGeom>
          <a:noFill/>
        </p:spPr>
        <p:txBody>
          <a:bodyPr wrap="square" lIns="0" tIns="0" rIns="0" bIns="0" rtlCol="0">
            <a:spAutoFit/>
          </a:bodyPr>
          <a:lstStyle/>
          <a:p>
            <a:r>
              <a:rPr lang="en-US" sz="1600" dirty="0" smtClean="0">
                <a:gradFill>
                  <a:gsLst>
                    <a:gs pos="0">
                      <a:srgbClr val="FFFFFF"/>
                    </a:gs>
                    <a:gs pos="86000">
                      <a:srgbClr val="FFFFFF"/>
                    </a:gs>
                  </a:gsLst>
                  <a:lin ang="5400000" scaled="0"/>
                </a:gradFill>
              </a:rPr>
              <a:t>31.1%</a:t>
            </a:r>
          </a:p>
        </p:txBody>
      </p:sp>
      <p:sp>
        <p:nvSpPr>
          <p:cNvPr id="27" name="TextBox 26"/>
          <p:cNvSpPr txBox="1"/>
          <p:nvPr/>
        </p:nvSpPr>
        <p:spPr>
          <a:xfrm>
            <a:off x="2774722" y="3369188"/>
            <a:ext cx="1787583" cy="246221"/>
          </a:xfrm>
          <a:prstGeom prst="rect">
            <a:avLst/>
          </a:prstGeom>
          <a:noFill/>
        </p:spPr>
        <p:txBody>
          <a:bodyPr wrap="square" lIns="0" tIns="0" rIns="0" bIns="0" rtlCol="0">
            <a:spAutoFit/>
          </a:bodyPr>
          <a:lstStyle/>
          <a:p>
            <a:r>
              <a:rPr lang="en-US" sz="1600" dirty="0" smtClean="0">
                <a:gradFill>
                  <a:gsLst>
                    <a:gs pos="0">
                      <a:srgbClr val="FFFFFF"/>
                    </a:gs>
                    <a:gs pos="86000">
                      <a:srgbClr val="FFFFFF"/>
                    </a:gs>
                  </a:gsLst>
                  <a:lin ang="5400000" scaled="0"/>
                </a:gradFill>
              </a:rPr>
              <a:t>24.6%</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430429"/>
            <a:ext cx="473242" cy="471587"/>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015209"/>
            <a:ext cx="473241" cy="496407"/>
          </a:xfrm>
          <a:prstGeom prst="rect">
            <a:avLst/>
          </a:prstGeom>
        </p:spPr>
      </p:pic>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1" y="2624809"/>
            <a:ext cx="473240" cy="473240"/>
          </a:xfrm>
          <a:prstGeom prst="rect">
            <a:avLst/>
          </a:prstGeom>
        </p:spPr>
      </p:pic>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3600" y="3234409"/>
            <a:ext cx="461528" cy="496407"/>
          </a:xfrm>
          <a:prstGeom prst="rect">
            <a:avLst/>
          </a:prstGeom>
        </p:spPr>
      </p:pic>
      <p:sp>
        <p:nvSpPr>
          <p:cNvPr id="38" name="Rectangle 3"/>
          <p:cNvSpPr/>
          <p:nvPr/>
        </p:nvSpPr>
        <p:spPr>
          <a:xfrm>
            <a:off x="381000" y="3790950"/>
            <a:ext cx="8077200" cy="377034"/>
          </a:xfrm>
          <a:prstGeom prst="rect">
            <a:avLst/>
          </a:prstGeom>
        </p:spPr>
        <p:txBody>
          <a:bodyPr wrap="square" lIns="68586" tIns="34294" rIns="68586" bIns="34294">
            <a:spAutoFit/>
          </a:bodyPr>
          <a:lstStyle/>
          <a:p>
            <a:r>
              <a:rPr lang="en-US" sz="2000" b="1"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Black" pitchFamily="34" charset="0"/>
                <a:cs typeface="Arial" charset="0"/>
              </a:rPr>
              <a:t>Challenge 2:  </a:t>
            </a:r>
            <a:r>
              <a:rPr lang="en-US" sz="1800" dirty="0" smtClean="0">
                <a:solidFill>
                  <a:srgbClr val="FFFFFF"/>
                </a:solidFill>
              </a:rPr>
              <a:t>For hot apps, the volume of user reviews is too large.</a:t>
            </a:r>
            <a:endParaRPr lang="en-US" sz="1800" dirty="0">
              <a:solidFill>
                <a:srgbClr val="FFFFFF"/>
              </a:solidFill>
            </a:endParaRPr>
          </a:p>
        </p:txBody>
      </p:sp>
      <p:sp>
        <p:nvSpPr>
          <p:cNvPr id="39" name="TextBox 38"/>
          <p:cNvSpPr txBox="1"/>
          <p:nvPr/>
        </p:nvSpPr>
        <p:spPr>
          <a:xfrm>
            <a:off x="533400" y="1490543"/>
            <a:ext cx="1524000" cy="284685"/>
          </a:xfrm>
          <a:prstGeom prst="rect">
            <a:avLst/>
          </a:prstGeom>
          <a:noFill/>
        </p:spPr>
        <p:txBody>
          <a:bodyPr wrap="square" lIns="68571" tIns="34286" rIns="68571" bIns="34286" rtlCol="0">
            <a:spAutoFit/>
          </a:bodyPr>
          <a:lstStyle/>
          <a:p>
            <a:pPr algn="ctr"/>
            <a:r>
              <a:rPr lang="en-US" altLang="zh-CN" dirty="0" smtClean="0">
                <a:latin typeface="Segoe UI Light" pitchFamily="34" charset="0"/>
              </a:rPr>
              <a:t>SwiftKey Keyboard</a:t>
            </a:r>
            <a:endParaRPr lang="en-US" dirty="0">
              <a:latin typeface="Segoe UI Light" pitchFamily="34" charset="0"/>
            </a:endParaRPr>
          </a:p>
        </p:txBody>
      </p:sp>
      <p:sp>
        <p:nvSpPr>
          <p:cNvPr id="40" name="TextBox 39"/>
          <p:cNvSpPr txBox="1"/>
          <p:nvPr/>
        </p:nvSpPr>
        <p:spPr>
          <a:xfrm>
            <a:off x="533400" y="2124828"/>
            <a:ext cx="1524000" cy="284685"/>
          </a:xfrm>
          <a:prstGeom prst="rect">
            <a:avLst/>
          </a:prstGeom>
          <a:noFill/>
        </p:spPr>
        <p:txBody>
          <a:bodyPr wrap="square" lIns="68571" tIns="34286" rIns="68571" bIns="34286" rtlCol="0">
            <a:spAutoFit/>
          </a:bodyPr>
          <a:lstStyle/>
          <a:p>
            <a:pPr algn="ctr"/>
            <a:r>
              <a:rPr lang="en-US" altLang="zh-CN" dirty="0" smtClean="0">
                <a:latin typeface="Segoe UI Light" pitchFamily="34" charset="0"/>
              </a:rPr>
              <a:t>Facebook</a:t>
            </a:r>
            <a:endParaRPr lang="en-US" dirty="0">
              <a:latin typeface="Segoe UI Light" pitchFamily="34" charset="0"/>
            </a:endParaRPr>
          </a:p>
        </p:txBody>
      </p:sp>
      <p:sp>
        <p:nvSpPr>
          <p:cNvPr id="41" name="TextBox 40"/>
          <p:cNvSpPr txBox="1"/>
          <p:nvPr/>
        </p:nvSpPr>
        <p:spPr>
          <a:xfrm>
            <a:off x="533400" y="2719086"/>
            <a:ext cx="1524000" cy="284685"/>
          </a:xfrm>
          <a:prstGeom prst="rect">
            <a:avLst/>
          </a:prstGeom>
          <a:noFill/>
        </p:spPr>
        <p:txBody>
          <a:bodyPr wrap="square" lIns="68571" tIns="34286" rIns="68571" bIns="34286" rtlCol="0">
            <a:spAutoFit/>
          </a:bodyPr>
          <a:lstStyle/>
          <a:p>
            <a:pPr algn="ctr"/>
            <a:r>
              <a:rPr lang="en-US" altLang="zh-CN" dirty="0" smtClean="0">
                <a:latin typeface="Segoe UI Light" pitchFamily="34" charset="0"/>
              </a:rPr>
              <a:t>Temple Run 2</a:t>
            </a:r>
            <a:endParaRPr lang="en-US" dirty="0">
              <a:latin typeface="Segoe UI Light" pitchFamily="34" charset="0"/>
            </a:endParaRPr>
          </a:p>
        </p:txBody>
      </p:sp>
      <p:sp>
        <p:nvSpPr>
          <p:cNvPr id="42" name="TextBox 41"/>
          <p:cNvSpPr txBox="1"/>
          <p:nvPr/>
        </p:nvSpPr>
        <p:spPr>
          <a:xfrm>
            <a:off x="533400" y="3330724"/>
            <a:ext cx="1524000" cy="284685"/>
          </a:xfrm>
          <a:prstGeom prst="rect">
            <a:avLst/>
          </a:prstGeom>
          <a:noFill/>
        </p:spPr>
        <p:txBody>
          <a:bodyPr wrap="square" lIns="68571" tIns="34286" rIns="68571" bIns="34286" rtlCol="0">
            <a:spAutoFit/>
          </a:bodyPr>
          <a:lstStyle/>
          <a:p>
            <a:pPr algn="ctr"/>
            <a:r>
              <a:rPr lang="en-US" altLang="zh-CN" dirty="0" smtClean="0">
                <a:latin typeface="Segoe UI Light" pitchFamily="34" charset="0"/>
              </a:rPr>
              <a:t>Tap Fish</a:t>
            </a:r>
            <a:endParaRPr lang="en-US" dirty="0">
              <a:latin typeface="Segoe UI Light" pitchFamily="34" charset="0"/>
            </a:endParaRPr>
          </a:p>
        </p:txBody>
      </p:sp>
      <p:pic>
        <p:nvPicPr>
          <p:cNvPr id="43" name="图片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4324350"/>
            <a:ext cx="473241" cy="496407"/>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047" y="4347517"/>
            <a:ext cx="473240" cy="473240"/>
          </a:xfrm>
          <a:prstGeom prst="rect">
            <a:avLst/>
          </a:prstGeom>
        </p:spPr>
      </p:pic>
      <p:sp>
        <p:nvSpPr>
          <p:cNvPr id="45" name="TextBox 44"/>
          <p:cNvSpPr txBox="1"/>
          <p:nvPr/>
        </p:nvSpPr>
        <p:spPr>
          <a:xfrm>
            <a:off x="1867947" y="4324350"/>
            <a:ext cx="1813550" cy="430887"/>
          </a:xfrm>
          <a:prstGeom prst="rect">
            <a:avLst/>
          </a:prstGeom>
          <a:noFill/>
        </p:spPr>
        <p:txBody>
          <a:bodyPr wrap="square" lIns="0" tIns="0" rIns="0" bIns="0" rtlCol="0">
            <a:spAutoFit/>
          </a:bodyPr>
          <a:lstStyle/>
          <a:p>
            <a:pPr algn="r"/>
            <a:r>
              <a:rPr lang="en-US" altLang="zh-CN" sz="2800" dirty="0" smtClean="0">
                <a:solidFill>
                  <a:srgbClr val="FFFF00"/>
                </a:solidFill>
              </a:rPr>
              <a:t>~</a:t>
            </a:r>
            <a:r>
              <a:rPr lang="en-US" sz="2800" dirty="0" smtClean="0">
                <a:solidFill>
                  <a:srgbClr val="FFFF00"/>
                </a:solidFill>
              </a:rPr>
              <a:t>9000/day</a:t>
            </a:r>
            <a:endParaRPr lang="en-US" sz="2800" dirty="0">
              <a:solidFill>
                <a:srgbClr val="FFFF00"/>
              </a:solidFill>
            </a:endParaRPr>
          </a:p>
        </p:txBody>
      </p:sp>
      <p:sp>
        <p:nvSpPr>
          <p:cNvPr id="46" name="TextBox 45"/>
          <p:cNvSpPr txBox="1"/>
          <p:nvPr/>
        </p:nvSpPr>
        <p:spPr>
          <a:xfrm>
            <a:off x="5273049" y="4351822"/>
            <a:ext cx="2118351" cy="430887"/>
          </a:xfrm>
          <a:prstGeom prst="rect">
            <a:avLst/>
          </a:prstGeom>
          <a:noFill/>
        </p:spPr>
        <p:txBody>
          <a:bodyPr wrap="square" lIns="0" tIns="0" rIns="0" bIns="0" rtlCol="0">
            <a:spAutoFit/>
          </a:bodyPr>
          <a:lstStyle/>
          <a:p>
            <a:pPr algn="r"/>
            <a:r>
              <a:rPr lang="en-US" altLang="zh-CN" sz="2800" dirty="0" smtClean="0">
                <a:solidFill>
                  <a:srgbClr val="FFFF00"/>
                </a:solidFill>
              </a:rPr>
              <a:t>~</a:t>
            </a:r>
            <a:r>
              <a:rPr lang="en-US" sz="2800" dirty="0" smtClean="0">
                <a:solidFill>
                  <a:srgbClr val="FFFF00"/>
                </a:solidFill>
              </a:rPr>
              <a:t>6000</a:t>
            </a:r>
            <a:r>
              <a:rPr lang="en-US" sz="2800" dirty="0" smtClean="0">
                <a:solidFill>
                  <a:srgbClr val="FFFF00"/>
                </a:solidFill>
              </a:rPr>
              <a:t>~/day</a:t>
            </a:r>
            <a:endParaRPr lang="en-US" sz="2800" dirty="0">
              <a:solidFill>
                <a:srgbClr val="FFFF00"/>
              </a:solidFill>
            </a:endParaRPr>
          </a:p>
        </p:txBody>
      </p:sp>
    </p:spTree>
    <p:extLst>
      <p:ext uri="{BB962C8B-B14F-4D97-AF65-F5344CB8AC3E}">
        <p14:creationId xmlns:p14="http://schemas.microsoft.com/office/powerpoint/2010/main" val="739284784"/>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p:bldP spid="21" grpId="0"/>
      <p:bldP spid="22" grpId="0"/>
      <p:bldP spid="27" grpId="0"/>
      <p:bldP spid="38" grpId="0"/>
      <p:bldP spid="39" grpId="0"/>
      <p:bldP spid="40" grpId="0"/>
      <p:bldP spid="41" grpId="0"/>
      <p:bldP spid="42"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839" y="361950"/>
            <a:ext cx="6745455" cy="457049"/>
          </a:xfrm>
        </p:spPr>
        <p:txBody>
          <a:bodyPr/>
          <a:lstStyle/>
          <a:p>
            <a:r>
              <a:rPr lang="en-US" dirty="0" smtClean="0"/>
              <a:t>Agenda</a:t>
            </a:r>
            <a:endParaRPr lang="en-US" dirty="0"/>
          </a:p>
        </p:txBody>
      </p:sp>
      <p:sp>
        <p:nvSpPr>
          <p:cNvPr id="14" name="Rectangle 13"/>
          <p:cNvSpPr/>
          <p:nvPr/>
        </p:nvSpPr>
        <p:spPr bwMode="auto">
          <a:xfrm>
            <a:off x="685800" y="1163132"/>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Background &amp; Motivation</a:t>
            </a:r>
          </a:p>
        </p:txBody>
      </p:sp>
      <p:sp>
        <p:nvSpPr>
          <p:cNvPr id="35" name="Rectangle 34"/>
          <p:cNvSpPr/>
          <p:nvPr/>
        </p:nvSpPr>
        <p:spPr bwMode="auto">
          <a:xfrm>
            <a:off x="2424147"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Problem Setting</a:t>
            </a:r>
          </a:p>
        </p:txBody>
      </p:sp>
      <p:sp>
        <p:nvSpPr>
          <p:cNvPr id="36" name="Rectangle 35"/>
          <p:cNvSpPr/>
          <p:nvPr/>
        </p:nvSpPr>
        <p:spPr bwMode="auto">
          <a:xfrm>
            <a:off x="4162495"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a:gradFill>
                  <a:gsLst>
                    <a:gs pos="0">
                      <a:schemeClr val="tx1"/>
                    </a:gs>
                    <a:gs pos="100000">
                      <a:schemeClr val="tx1"/>
                    </a:gs>
                  </a:gsLst>
                  <a:lin ang="5400000" scaled="0"/>
                </a:gradFill>
              </a:rPr>
              <a:t>Framework&amp;</a:t>
            </a:r>
          </a:p>
          <a:p>
            <a:pPr algn="ctr" defTabSz="685637" fontAlgn="base">
              <a:spcBef>
                <a:spcPct val="0"/>
              </a:spcBef>
              <a:spcAft>
                <a:spcPct val="0"/>
              </a:spcAft>
            </a:pPr>
            <a:r>
              <a:rPr lang="en-US" sz="1800" dirty="0">
                <a:gradFill>
                  <a:gsLst>
                    <a:gs pos="0">
                      <a:schemeClr val="tx1"/>
                    </a:gs>
                    <a:gs pos="100000">
                      <a:schemeClr val="tx1"/>
                    </a:gs>
                  </a:gsLst>
                  <a:lin ang="5400000" scaled="0"/>
                </a:gradFill>
              </a:rPr>
              <a:t>Evaluation</a:t>
            </a:r>
          </a:p>
        </p:txBody>
      </p:sp>
      <p:sp>
        <p:nvSpPr>
          <p:cNvPr id="37" name="Rectangle 36"/>
          <p:cNvSpPr/>
          <p:nvPr/>
        </p:nvSpPr>
        <p:spPr bwMode="auto">
          <a:xfrm>
            <a:off x="5900844" y="1141700"/>
            <a:ext cx="1599724" cy="21706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17276" rIns="68583" bIns="34292" numCol="1" rtlCol="0" anchor="ctr" anchorCtr="0" compatLnSpc="1">
            <a:prstTxWarp prst="textNoShape">
              <a:avLst/>
            </a:prstTxWarp>
          </a:bodyPr>
          <a:lstStyle/>
          <a:p>
            <a:pPr algn="ctr" defTabSz="685637" fontAlgn="base">
              <a:spcBef>
                <a:spcPct val="0"/>
              </a:spcBef>
              <a:spcAft>
                <a:spcPct val="0"/>
              </a:spcAft>
            </a:pPr>
            <a:r>
              <a:rPr lang="en-US" sz="1800" dirty="0" smtClean="0">
                <a:gradFill>
                  <a:gsLst>
                    <a:gs pos="0">
                      <a:schemeClr val="tx1"/>
                    </a:gs>
                    <a:gs pos="100000">
                      <a:schemeClr val="tx1"/>
                    </a:gs>
                  </a:gsLst>
                  <a:lin ang="5400000" scaled="0"/>
                </a:gradFill>
              </a:rPr>
              <a:t>Open </a:t>
            </a:r>
            <a:r>
              <a:rPr lang="en-US" sz="1800" dirty="0" smtClean="0">
                <a:gradFill>
                  <a:gsLst>
                    <a:gs pos="0">
                      <a:schemeClr val="tx1"/>
                    </a:gs>
                    <a:gs pos="100000">
                      <a:schemeClr val="tx1"/>
                    </a:gs>
                  </a:gsLst>
                  <a:lin ang="5400000" scaled="0"/>
                </a:gradFill>
              </a:rPr>
              <a:t>Question&amp; Conclusion</a:t>
            </a:r>
            <a:endParaRPr lang="en-US" sz="1800" dirty="0">
              <a:gradFill>
                <a:gsLst>
                  <a:gs pos="0">
                    <a:schemeClr val="tx1"/>
                  </a:gs>
                  <a:gs pos="100000">
                    <a:schemeClr val="tx1"/>
                  </a:gs>
                </a:gsLst>
                <a:lin ang="5400000" scaled="0"/>
              </a:gradFill>
            </a:endParaRPr>
          </a:p>
        </p:txBody>
      </p:sp>
      <p:sp>
        <p:nvSpPr>
          <p:cNvPr id="3" name="Rectangle 2"/>
          <p:cNvSpPr/>
          <p:nvPr/>
        </p:nvSpPr>
        <p:spPr bwMode="auto">
          <a:xfrm>
            <a:off x="1191309" y="1293017"/>
            <a:ext cx="588705" cy="557435"/>
          </a:xfrm>
          <a:prstGeom prst="rect">
            <a:avLst/>
          </a:prstGeom>
          <a:solidFill>
            <a:schemeClr val="accent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1</a:t>
            </a:r>
          </a:p>
        </p:txBody>
      </p:sp>
      <p:sp>
        <p:nvSpPr>
          <p:cNvPr id="10" name="Rectangle 9"/>
          <p:cNvSpPr/>
          <p:nvPr/>
        </p:nvSpPr>
        <p:spPr bwMode="auto">
          <a:xfrm>
            <a:off x="2929656" y="1293017"/>
            <a:ext cx="588705" cy="557435"/>
          </a:xfrm>
          <a:prstGeom prst="rect">
            <a:avLst/>
          </a:prstGeom>
          <a:solidFill>
            <a:schemeClr val="accent4">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2</a:t>
            </a:r>
          </a:p>
        </p:txBody>
      </p:sp>
      <p:sp>
        <p:nvSpPr>
          <p:cNvPr id="11" name="Rectangle 10"/>
          <p:cNvSpPr/>
          <p:nvPr/>
        </p:nvSpPr>
        <p:spPr bwMode="auto">
          <a:xfrm>
            <a:off x="4668004" y="1293017"/>
            <a:ext cx="588705" cy="557435"/>
          </a:xfrm>
          <a:prstGeom prst="rect">
            <a:avLst/>
          </a:prstGeom>
          <a:solidFill>
            <a:schemeClr val="accent6">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3</a:t>
            </a:r>
          </a:p>
        </p:txBody>
      </p:sp>
      <p:sp>
        <p:nvSpPr>
          <p:cNvPr id="12" name="Rectangle 11"/>
          <p:cNvSpPr/>
          <p:nvPr/>
        </p:nvSpPr>
        <p:spPr bwMode="auto">
          <a:xfrm>
            <a:off x="6406353" y="1293017"/>
            <a:ext cx="588705" cy="557435"/>
          </a:xfrm>
          <a:prstGeom prst="rect">
            <a:avLst/>
          </a:prstGeom>
          <a:solidFill>
            <a:schemeClr val="tx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4100" b="1" dirty="0">
                <a:solidFill>
                  <a:srgbClr val="FFFFFF">
                    <a:alpha val="98824"/>
                  </a:srgbClr>
                </a:solidFill>
                <a:latin typeface="Segoe UI Semibold" pitchFamily="34" charset="0"/>
                <a:ea typeface="Segoe UI" pitchFamily="34" charset="0"/>
                <a:cs typeface="Segoe UI Semibold" pitchFamily="34" charset="0"/>
              </a:rPr>
              <a:t>4</a:t>
            </a:r>
          </a:p>
        </p:txBody>
      </p:sp>
    </p:spTree>
    <p:extLst>
      <p:ext uri="{BB962C8B-B14F-4D97-AF65-F5344CB8AC3E}">
        <p14:creationId xmlns:p14="http://schemas.microsoft.com/office/powerpoint/2010/main" val="215957156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 fill="hold"/>
                                        <p:tgtEl>
                                          <p:spTgt spid="35"/>
                                        </p:tgtEl>
                                        <p:attrNameLst>
                                          <p:attrName>style.color</p:attrName>
                                        </p:attrNameLst>
                                      </p:cBhvr>
                                      <p:by>
                                        <p:hsl h="10842353" s="0" l="0"/>
                                      </p:by>
                                    </p:animClr>
                                    <p:animClr clrSpc="hsl" dir="cw">
                                      <p:cBhvr>
                                        <p:cTn id="7" dur="500" fill="hold"/>
                                        <p:tgtEl>
                                          <p:spTgt spid="35"/>
                                        </p:tgtEl>
                                        <p:attrNameLst>
                                          <p:attrName>fillcolor</p:attrName>
                                        </p:attrNameLst>
                                      </p:cBhvr>
                                      <p:by>
                                        <p:hsl h="10842353" s="0" l="0"/>
                                      </p:by>
                                    </p:animClr>
                                    <p:animClr clrSpc="hsl" dir="cw">
                                      <p:cBhvr>
                                        <p:cTn id="8" dur="500" fill="hold"/>
                                        <p:tgtEl>
                                          <p:spTgt spid="35"/>
                                        </p:tgtEl>
                                        <p:attrNameLst>
                                          <p:attrName>stroke.color</p:attrName>
                                        </p:attrNameLst>
                                      </p:cBhvr>
                                      <p:by>
                                        <p:hsl h="10842353" s="0" l="0"/>
                                      </p:by>
                                    </p:animClr>
                                    <p:set>
                                      <p:cBhvr>
                                        <p:cTn id="9" dur="500" fill="hold"/>
                                        <p:tgtEl>
                                          <p:spTgt spid="35"/>
                                        </p:tgtEl>
                                        <p:attrNameLst>
                                          <p:attrName>fill.type</p:attrName>
                                        </p:attrNameLst>
                                      </p:cBhvr>
                                      <p:to>
                                        <p:strVal val="solid"/>
                                      </p:to>
                                    </p:set>
                                  </p:childTnLst>
                                </p:cTn>
                              </p:par>
                              <p:par>
                                <p:cTn id="10" presetID="23" presetClass="emph" presetSubtype="0" fill="hold" grpId="0" nodeType="withEffect">
                                  <p:stCondLst>
                                    <p:cond delay="0"/>
                                  </p:stCondLst>
                                  <p:childTnLst>
                                    <p:animClr clrSpc="hsl" dir="cw">
                                      <p:cBhvr override="childStyle">
                                        <p:cTn id="11" dur="500" fill="hold"/>
                                        <p:tgtEl>
                                          <p:spTgt spid="10"/>
                                        </p:tgtEl>
                                        <p:attrNameLst>
                                          <p:attrName>style.color</p:attrName>
                                        </p:attrNameLst>
                                      </p:cBhvr>
                                      <p:by>
                                        <p:hsl h="10842353" s="0" l="0"/>
                                      </p:by>
                                    </p:animClr>
                                    <p:animClr clrSpc="hsl" dir="cw">
                                      <p:cBhvr>
                                        <p:cTn id="12" dur="500" fill="hold"/>
                                        <p:tgtEl>
                                          <p:spTgt spid="10"/>
                                        </p:tgtEl>
                                        <p:attrNameLst>
                                          <p:attrName>fillcolor</p:attrName>
                                        </p:attrNameLst>
                                      </p:cBhvr>
                                      <p:by>
                                        <p:hsl h="10842353" s="0" l="0"/>
                                      </p:by>
                                    </p:animClr>
                                    <p:animClr clrSpc="hsl" dir="cw">
                                      <p:cBhvr>
                                        <p:cTn id="13" dur="500" fill="hold"/>
                                        <p:tgtEl>
                                          <p:spTgt spid="10"/>
                                        </p:tgtEl>
                                        <p:attrNameLst>
                                          <p:attrName>stroke.color</p:attrName>
                                        </p:attrNameLst>
                                      </p:cBhvr>
                                      <p:by>
                                        <p:hsl h="10842353" s="0" l="0"/>
                                      </p:by>
                                    </p:animClr>
                                    <p:set>
                                      <p:cBhvr>
                                        <p:cTn id="14" dur="500" fill="hold"/>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6"/>
          <p:cNvSpPr/>
          <p:nvPr/>
        </p:nvSpPr>
        <p:spPr bwMode="auto">
          <a:xfrm>
            <a:off x="2286001" y="2336112"/>
            <a:ext cx="6324599" cy="356000"/>
          </a:xfrm>
          <a:prstGeom prst="roundRect">
            <a:avLst/>
          </a:prstGeom>
          <a:solidFill>
            <a:srgbClr val="FFFF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defRPr/>
            </a:pP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8" name="Rounded Rectangle 16"/>
          <p:cNvSpPr/>
          <p:nvPr/>
        </p:nvSpPr>
        <p:spPr bwMode="auto">
          <a:xfrm>
            <a:off x="2286000" y="1932975"/>
            <a:ext cx="6324599" cy="356000"/>
          </a:xfrm>
          <a:prstGeom prst="roundRect">
            <a:avLst/>
          </a:prstGeom>
          <a:solidFill>
            <a:srgbClr val="FFFF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defRPr/>
            </a:pP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3" name="Rounded Rectangle 16"/>
          <p:cNvSpPr/>
          <p:nvPr/>
        </p:nvSpPr>
        <p:spPr bwMode="auto">
          <a:xfrm>
            <a:off x="2286000" y="1123950"/>
            <a:ext cx="6324599" cy="356000"/>
          </a:xfrm>
          <a:prstGeom prst="roundRect">
            <a:avLst/>
          </a:prstGeom>
          <a:solidFill>
            <a:srgbClr val="FFFF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defRPr/>
            </a:pP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381000" y="362101"/>
            <a:ext cx="8763000" cy="457049"/>
          </a:xfrm>
        </p:spPr>
        <p:txBody>
          <a:bodyPr/>
          <a:lstStyle/>
          <a:p>
            <a:r>
              <a:rPr lang="en-US" dirty="0" smtClean="0"/>
              <a:t>Informative vs. Non-informative</a:t>
            </a:r>
            <a:endParaRPr lang="en-US" sz="2700" dirty="0">
              <a:solidFill>
                <a:schemeClr val="accent2">
                  <a:alpha val="99000"/>
                </a:schemeClr>
              </a:solidFill>
            </a:endParaRPr>
          </a:p>
        </p:txBody>
      </p:sp>
      <p:sp>
        <p:nvSpPr>
          <p:cNvPr id="8" name="Rounded Rectangle 7"/>
          <p:cNvSpPr/>
          <p:nvPr/>
        </p:nvSpPr>
        <p:spPr bwMode="auto">
          <a:xfrm>
            <a:off x="2285602" y="1932975"/>
            <a:ext cx="6324599" cy="356000"/>
          </a:xfrm>
          <a:prstGeom prst="roundRect">
            <a:avLst/>
          </a:prstGeom>
          <a:gradFill flip="none" rotWithShape="1">
            <a:gsLst>
              <a:gs pos="0">
                <a:schemeClr val="accent2">
                  <a:alpha val="5000"/>
                </a:schemeClr>
              </a:gs>
              <a:gs pos="50000">
                <a:srgbClr val="0084DE">
                  <a:alpha val="62745"/>
                </a:srgbClr>
              </a:gs>
              <a:gs pos="100000">
                <a:srgbClr val="008AF2"/>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Request to add/modify features</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0" name="Rounded Rectangle 9"/>
          <p:cNvSpPr/>
          <p:nvPr/>
        </p:nvSpPr>
        <p:spPr bwMode="auto">
          <a:xfrm>
            <a:off x="2285602" y="1529838"/>
            <a:ext cx="6324600" cy="356000"/>
          </a:xfrm>
          <a:prstGeom prst="roundRect">
            <a:avLst/>
          </a:prstGeom>
          <a:gradFill flip="none" rotWithShape="1">
            <a:gsLst>
              <a:gs pos="0">
                <a:schemeClr val="accent2">
                  <a:alpha val="5000"/>
                </a:schemeClr>
              </a:gs>
              <a:gs pos="50000">
                <a:srgbClr val="0084DE">
                  <a:alpha val="62745"/>
                </a:srgbClr>
              </a:gs>
              <a:gs pos="100000">
                <a:srgbClr val="008AF2"/>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Performance flaw that degrades the performance of apps </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1" name="Rounded Rectangle 10"/>
          <p:cNvSpPr/>
          <p:nvPr/>
        </p:nvSpPr>
        <p:spPr bwMode="auto">
          <a:xfrm>
            <a:off x="2285602" y="2336112"/>
            <a:ext cx="6324599" cy="356000"/>
          </a:xfrm>
          <a:prstGeom prst="roundRect">
            <a:avLst/>
          </a:prstGeom>
          <a:gradFill flip="none" rotWithShape="1">
            <a:gsLst>
              <a:gs pos="0">
                <a:schemeClr val="accent2">
                  <a:alpha val="5000"/>
                </a:schemeClr>
              </a:gs>
              <a:gs pos="50000">
                <a:srgbClr val="0084DE">
                  <a:alpha val="62745"/>
                </a:srgbClr>
              </a:gs>
              <a:gs pos="100000">
                <a:srgbClr val="008AF2"/>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Requests to remove permissions</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4" name="Left Brace 13"/>
          <p:cNvSpPr/>
          <p:nvPr/>
        </p:nvSpPr>
        <p:spPr>
          <a:xfrm>
            <a:off x="1904601" y="1200150"/>
            <a:ext cx="304403" cy="1828800"/>
          </a:xfrm>
          <a:prstGeom prst="leftBrace">
            <a:avLst>
              <a:gd name="adj1" fmla="val 48265"/>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lIns="68571" tIns="34286" rIns="68571" bIns="34286" rtlCol="0" anchor="ctr"/>
          <a:lstStyle/>
          <a:p>
            <a:endParaRPr lang="en-US" sz="1800" dirty="0"/>
          </a:p>
        </p:txBody>
      </p:sp>
      <p:sp>
        <p:nvSpPr>
          <p:cNvPr id="16" name="TextBox 15"/>
          <p:cNvSpPr txBox="1"/>
          <p:nvPr/>
        </p:nvSpPr>
        <p:spPr>
          <a:xfrm>
            <a:off x="152001" y="1959173"/>
            <a:ext cx="1923173" cy="307777"/>
          </a:xfrm>
          <a:prstGeom prst="rect">
            <a:avLst/>
          </a:prstGeom>
          <a:noFill/>
        </p:spPr>
        <p:txBody>
          <a:bodyPr wrap="square" lIns="0" tIns="0" rIns="0" bIns="0" rtlCol="0">
            <a:spAutoFit/>
          </a:bodyPr>
          <a:lstStyle/>
          <a:p>
            <a:pPr algn="ctr" fontAlgn="base">
              <a:spcBef>
                <a:spcPct val="0"/>
              </a:spcBef>
              <a:spcAft>
                <a:spcPct val="0"/>
              </a:spcAft>
              <a:buSzPct val="90000"/>
              <a:defRPr/>
            </a:pPr>
            <a:r>
              <a:rPr lang="en-US" sz="2000" b="1"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Black" pitchFamily="34" charset="0"/>
                <a:cs typeface="Arial" charset="0"/>
              </a:rPr>
              <a:t>Informative</a:t>
            </a:r>
            <a:endParaRPr lang="en-US" sz="2000" b="1"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Black" pitchFamily="34" charset="0"/>
              <a:cs typeface="Arial" charset="0"/>
            </a:endParaRPr>
          </a:p>
        </p:txBody>
      </p:sp>
      <p:sp>
        <p:nvSpPr>
          <p:cNvPr id="17" name="Rounded Rectangle 16"/>
          <p:cNvSpPr/>
          <p:nvPr/>
        </p:nvSpPr>
        <p:spPr bwMode="auto">
          <a:xfrm>
            <a:off x="2286000" y="1123950"/>
            <a:ext cx="6324599" cy="356000"/>
          </a:xfrm>
          <a:prstGeom prst="roundRect">
            <a:avLst/>
          </a:prstGeom>
          <a:gradFill flip="none" rotWithShape="1">
            <a:gsLst>
              <a:gs pos="0">
                <a:schemeClr val="accent2">
                  <a:alpha val="5000"/>
                </a:schemeClr>
              </a:gs>
              <a:gs pos="50000">
                <a:srgbClr val="0084DE">
                  <a:alpha val="62745"/>
                </a:srgbClr>
              </a:gs>
              <a:gs pos="100000">
                <a:srgbClr val="008AF2"/>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defRPr/>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Functional flaw that produces incorrect or unexpected results</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20" name="Rounded Rectangle 10"/>
          <p:cNvSpPr/>
          <p:nvPr/>
        </p:nvSpPr>
        <p:spPr bwMode="auto">
          <a:xfrm>
            <a:off x="2304652" y="2726273"/>
            <a:ext cx="6324599" cy="356000"/>
          </a:xfrm>
          <a:prstGeom prst="roundRect">
            <a:avLst/>
          </a:prstGeom>
          <a:gradFill flip="none" rotWithShape="1">
            <a:gsLst>
              <a:gs pos="0">
                <a:schemeClr val="accent2">
                  <a:alpha val="5000"/>
                </a:schemeClr>
              </a:gs>
              <a:gs pos="50000">
                <a:srgbClr val="0084DE">
                  <a:alpha val="62745"/>
                </a:srgbClr>
              </a:gs>
              <a:gs pos="100000">
                <a:srgbClr val="008AF2"/>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defTabSz="685495" fontAlgn="base">
              <a:spcBef>
                <a:spcPct val="0"/>
              </a:spcBef>
              <a:spcAft>
                <a:spcPct val="0"/>
              </a:spcAft>
            </a:pPr>
            <a:r>
              <a:rPr lang="en-US" sz="1800"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Requests to remove advertisements/notifications</a:t>
            </a:r>
            <a:endParaRPr lang="en-US" sz="18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2" name="TextBox 11"/>
          <p:cNvSpPr txBox="1"/>
          <p:nvPr/>
        </p:nvSpPr>
        <p:spPr>
          <a:xfrm>
            <a:off x="381000" y="3577578"/>
            <a:ext cx="7924800" cy="715572"/>
          </a:xfrm>
          <a:prstGeom prst="rect">
            <a:avLst/>
          </a:prstGeom>
          <a:noFill/>
        </p:spPr>
        <p:txBody>
          <a:bodyPr wrap="square" lIns="68571" tIns="34286" rIns="68571" bIns="34286" rtlCol="0">
            <a:spAutoFit/>
          </a:bodyPr>
          <a:lstStyle/>
          <a:p>
            <a:r>
              <a:rPr lang="en-US" sz="2100" dirty="0" smtClean="0">
                <a:latin typeface="Segoe UI Light" pitchFamily="34" charset="0"/>
              </a:rPr>
              <a:t>Example: It </a:t>
            </a:r>
            <a:r>
              <a:rPr lang="en-US" sz="2100" dirty="0">
                <a:latin typeface="Segoe UI Light" pitchFamily="34" charset="0"/>
              </a:rPr>
              <a:t>won't let me delete comments made by others that </a:t>
            </a:r>
            <a:r>
              <a:rPr lang="en-US" sz="2100" dirty="0" smtClean="0">
                <a:latin typeface="Segoe UI Light" pitchFamily="34" charset="0"/>
              </a:rPr>
              <a:t>I </a:t>
            </a:r>
            <a:r>
              <a:rPr lang="en-US" sz="2100" dirty="0">
                <a:latin typeface="Segoe UI Light" pitchFamily="34" charset="0"/>
              </a:rPr>
              <a:t>would </a:t>
            </a:r>
            <a:r>
              <a:rPr lang="en-US" sz="2100" dirty="0" smtClean="0">
                <a:latin typeface="Segoe UI Light" pitchFamily="34" charset="0"/>
              </a:rPr>
              <a:t>like </a:t>
            </a:r>
            <a:r>
              <a:rPr lang="en-US" sz="2100" dirty="0">
                <a:latin typeface="Segoe UI Light" pitchFamily="34" charset="0"/>
              </a:rPr>
              <a:t>to delete.</a:t>
            </a:r>
          </a:p>
        </p:txBody>
      </p:sp>
      <p:sp>
        <p:nvSpPr>
          <p:cNvPr id="15" name="TextBox 14"/>
          <p:cNvSpPr txBox="1"/>
          <p:nvPr/>
        </p:nvSpPr>
        <p:spPr>
          <a:xfrm>
            <a:off x="381000" y="3562350"/>
            <a:ext cx="7772400" cy="715572"/>
          </a:xfrm>
          <a:prstGeom prst="rect">
            <a:avLst/>
          </a:prstGeom>
          <a:noFill/>
        </p:spPr>
        <p:txBody>
          <a:bodyPr wrap="square" lIns="68571" tIns="34286" rIns="68571" bIns="34286" rtlCol="0">
            <a:spAutoFit/>
          </a:bodyPr>
          <a:lstStyle/>
          <a:p>
            <a:r>
              <a:rPr lang="en-US" sz="2100" dirty="0" smtClean="0">
                <a:latin typeface="Segoe UI Light" pitchFamily="34" charset="0"/>
              </a:rPr>
              <a:t>Example: I </a:t>
            </a:r>
            <a:r>
              <a:rPr lang="en-US" sz="2100" dirty="0">
                <a:latin typeface="Segoe UI Light" pitchFamily="34" charset="0"/>
              </a:rPr>
              <a:t>would love to more themes, the current themes are great but I love </a:t>
            </a:r>
            <a:r>
              <a:rPr lang="en-US" sz="2100" dirty="0" err="1">
                <a:latin typeface="Segoe UI Light" pitchFamily="34" charset="0"/>
              </a:rPr>
              <a:t>customising</a:t>
            </a:r>
            <a:r>
              <a:rPr lang="en-US" sz="2100" dirty="0">
                <a:latin typeface="Segoe UI Light" pitchFamily="34" charset="0"/>
              </a:rPr>
              <a:t> my phone.</a:t>
            </a:r>
          </a:p>
        </p:txBody>
      </p:sp>
      <p:sp>
        <p:nvSpPr>
          <p:cNvPr id="21" name="TextBox 20"/>
          <p:cNvSpPr txBox="1"/>
          <p:nvPr/>
        </p:nvSpPr>
        <p:spPr>
          <a:xfrm>
            <a:off x="381000" y="3577578"/>
            <a:ext cx="7772400" cy="392407"/>
          </a:xfrm>
          <a:prstGeom prst="rect">
            <a:avLst/>
          </a:prstGeom>
          <a:noFill/>
        </p:spPr>
        <p:txBody>
          <a:bodyPr wrap="square" lIns="68571" tIns="34286" rIns="68571" bIns="34286" rtlCol="0">
            <a:spAutoFit/>
          </a:bodyPr>
          <a:lstStyle/>
          <a:p>
            <a:r>
              <a:rPr lang="en-US" sz="2100" dirty="0" smtClean="0">
                <a:latin typeface="Segoe UI Light" pitchFamily="34" charset="0"/>
              </a:rPr>
              <a:t>Example: This game is adding too much unexplained permissions.</a:t>
            </a:r>
            <a:endParaRPr lang="en-US" sz="2100" dirty="0">
              <a:latin typeface="Segoe UI Light" pitchFamily="34" charset="0"/>
            </a:endParaRPr>
          </a:p>
        </p:txBody>
      </p:sp>
    </p:spTree>
    <p:extLst>
      <p:ext uri="{BB962C8B-B14F-4D97-AF65-F5344CB8AC3E}">
        <p14:creationId xmlns:p14="http://schemas.microsoft.com/office/powerpoint/2010/main" val="53090821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8"/>
                                        </p:tgtEl>
                                      </p:cBhvr>
                                    </p:animEffect>
                                    <p:set>
                                      <p:cBhvr>
                                        <p:cTn id="64" dur="1" fill="hold">
                                          <p:stCondLst>
                                            <p:cond delay="499"/>
                                          </p:stCondLst>
                                        </p:cTn>
                                        <p:tgtEl>
                                          <p:spTgt spid="1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8" grpId="1" animBg="1"/>
      <p:bldP spid="13" grpId="0" animBg="1"/>
      <p:bldP spid="13" grpId="1" animBg="1"/>
      <p:bldP spid="8" grpId="0" animBg="1"/>
      <p:bldP spid="10" grpId="0" animBg="1"/>
      <p:bldP spid="11" grpId="0" animBg="1"/>
      <p:bldP spid="14" grpId="0" animBg="1"/>
      <p:bldP spid="16" grpId="0"/>
      <p:bldP spid="17" grpId="0" animBg="1"/>
      <p:bldP spid="20" grpId="0" animBg="1"/>
      <p:bldP spid="12" grpId="0"/>
      <p:bldP spid="12" grpId="1"/>
      <p:bldP spid="15" grpId="0"/>
      <p:bldP spid="15" grpId="1"/>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c7iT9KV8UaHv3WzF57j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Bc7iT9KV8UaHv3WzF57ju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Bc7iT9KV8UaHv3WzF57ju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c7iT9KV8UaHv3WzF57ju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c7iT9KV8UaHv3WzF57ju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Bc7iT9KV8UaHv3WzF57ju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c7iT9KV8UaHv3WzF57juA"/>
</p:tagLst>
</file>

<file path=ppt/theme/_rels/theme8.xml.rels><?xml version="1.0" encoding="UTF-8" standalone="yes"?>
<Relationships xmlns="http://schemas.openxmlformats.org/package/2006/relationships"><Relationship Id="rId1" Type="http://schemas.openxmlformats.org/officeDocument/2006/relationships/image" Target="../media/image20.png"/></Relationships>
</file>

<file path=ppt/theme/_rels/theme9.xml.rels><?xml version="1.0" encoding="UTF-8" standalone="yes"?>
<Relationships xmlns="http://schemas.openxmlformats.org/package/2006/relationships"><Relationship Id="rId1" Type="http://schemas.openxmlformats.org/officeDocument/2006/relationships/image" Target="../media/image20.png"/></Relationships>
</file>

<file path=ppt/theme/theme1.xml><?xml version="1.0" encoding="utf-8"?>
<a:theme xmlns:a="http://schemas.openxmlformats.org/drawingml/2006/main" name="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D92E10-3D8B-4831-9584-7BC82972C8E2}">
  <ds:schemaRefs>
    <ds:schemaRef ds:uri="http://purl.org/dc/terms/"/>
    <ds:schemaRef ds:uri="http://schemas.microsoft.com/office/infopath/2007/PartnerControls"/>
    <ds:schemaRef ds:uri="http://schemas.microsoft.com/office/2006/metadata/properties"/>
    <ds:schemaRef ds:uri="http://schemas.microsoft.com/office/2006/documentManagement/types"/>
    <ds:schemaRef ds:uri="2295e2e7-0eeb-498e-8716-217bb2ee6ee3"/>
    <ds:schemaRef ds:uri="http://purl.org/dc/elements/1.1/"/>
    <ds:schemaRef ds:uri="http://www.w3.org/XML/1998/namespace"/>
    <ds:schemaRef ds:uri="http://schemas.openxmlformats.org/package/2006/metadata/core-properties"/>
    <ds:schemaRef ds:uri="8b529f77-48ab-4581-b468-93f09345b8aa"/>
    <ds:schemaRef ds:uri="http://purl.org/dc/dcmitype/"/>
  </ds:schemaRefs>
</ds:datastoreItem>
</file>

<file path=customXml/itemProps3.xml><?xml version="1.0" encoding="utf-8"?>
<ds:datastoreItem xmlns:ds="http://schemas.openxmlformats.org/officeDocument/2006/customXml" ds:itemID="{EF1FE425-EA36-4D8C-A967-84CE3BED24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5649</TotalTime>
  <Words>2247</Words>
  <Application>Microsoft Office PowerPoint</Application>
  <PresentationFormat>全屏显示(16:9)</PresentationFormat>
  <Paragraphs>281</Paragraphs>
  <Slides>27</Slides>
  <Notes>17</Notes>
  <HiddenSlides>0</HiddenSlides>
  <MMClips>0</MMClips>
  <ScaleCrop>false</ScaleCrop>
  <HeadingPairs>
    <vt:vector size="6" baseType="variant">
      <vt:variant>
        <vt:lpstr>主题</vt:lpstr>
      </vt:variant>
      <vt:variant>
        <vt:i4>9</vt:i4>
      </vt:variant>
      <vt:variant>
        <vt:lpstr>链接</vt:lpstr>
      </vt:variant>
      <vt:variant>
        <vt:i4>1</vt:i4>
      </vt:variant>
      <vt:variant>
        <vt:lpstr>幻灯片标题</vt:lpstr>
      </vt:variant>
      <vt:variant>
        <vt:i4>27</vt:i4>
      </vt:variant>
    </vt:vector>
  </HeadingPairs>
  <TitlesOfParts>
    <vt:vector size="37" baseType="lpstr">
      <vt:lpstr>TechEd_2012_Template_16x9</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C:\Users\宁\Dropbox\share(hoi-ning)\MobileApp\ICSE14\D5\materia\Example - Copy.vsd\Drawing\~Page-1\Document</vt:lpstr>
      <vt:lpstr>AR-Miner: Mining Informative Reviews for Developers  from Mobile App Marketplace</vt:lpstr>
      <vt:lpstr>Agenda</vt:lpstr>
      <vt:lpstr>Background</vt:lpstr>
      <vt:lpstr>Background (Cont.)</vt:lpstr>
      <vt:lpstr>Typical Channels</vt:lpstr>
      <vt:lpstr>New Channel: User Reviews in App Markets</vt:lpstr>
      <vt:lpstr>Challenges</vt:lpstr>
      <vt:lpstr>Agenda</vt:lpstr>
      <vt:lpstr>Informative vs. Non-informative</vt:lpstr>
      <vt:lpstr>Informative vs. Non-informative (Cont.)</vt:lpstr>
      <vt:lpstr>The Problem Statement</vt:lpstr>
      <vt:lpstr>Agenda</vt:lpstr>
      <vt:lpstr>AR-Miner Framework</vt:lpstr>
      <vt:lpstr>(1) Pre-processing</vt:lpstr>
      <vt:lpstr>(2) Filtering</vt:lpstr>
      <vt:lpstr>(3) Grouping</vt:lpstr>
      <vt:lpstr>(4) Ranking</vt:lpstr>
      <vt:lpstr>(4-1) Group Ranking</vt:lpstr>
      <vt:lpstr>(4-2) Instance Ranking</vt:lpstr>
      <vt:lpstr>(5) Visualization</vt:lpstr>
      <vt:lpstr>    Case Study</vt:lpstr>
      <vt:lpstr>Case Study (Cont.)</vt:lpstr>
      <vt:lpstr>Agenda</vt:lpstr>
      <vt:lpstr>Open Question</vt:lpstr>
      <vt:lpstr>Open Question (Cont.)</vt:lpstr>
      <vt:lpstr>Conclusion</vt:lpstr>
      <vt:lpstr>PowerPoint 演示文稿</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Computing is the New Net Norm</dc:title>
  <dc:subject>TechEd 2012</dc:subject>
  <dc:creator>Cyndi</dc:creator>
  <cp:keywords>TechEd 2012</cp:keywords>
  <dc:description>Template: Jordan Cayabyab, Artitudes Design
Formatting:
Event Date: June 11-14, 2012
Event Location: Orlando, FL
Audience Type: IT Pros, Developers</dc:description>
  <cp:lastModifiedBy>陈宁</cp:lastModifiedBy>
  <cp:revision>564</cp:revision>
  <cp:lastPrinted>2010-05-11T05:02:34Z</cp:lastPrinted>
  <dcterms:created xsi:type="dcterms:W3CDTF">2012-03-23T02:48:52Z</dcterms:created>
  <dcterms:modified xsi:type="dcterms:W3CDTF">2014-05-21T04:36:00Z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